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73" r:id="rId7"/>
    <p:sldId id="274" r:id="rId8"/>
    <p:sldId id="262" r:id="rId9"/>
    <p:sldId id="266" r:id="rId10"/>
    <p:sldId id="263" r:id="rId11"/>
    <p:sldId id="264" r:id="rId12"/>
    <p:sldId id="265" r:id="rId13"/>
    <p:sldId id="267" r:id="rId14"/>
    <p:sldId id="268" r:id="rId15"/>
    <p:sldId id="269" r:id="rId16"/>
    <p:sldId id="271" r:id="rId17"/>
    <p:sldId id="270" r:id="rId18"/>
    <p:sldId id="272" r:id="rId19"/>
  </p:sldIdLst>
  <p:sldSz cx="14630400" cy="8229600"/>
  <p:notesSz cx="8229600" cy="14630400"/>
  <p:embeddedFontLst>
    <p:embeddedFont>
      <p:font typeface="Red Hat Text" panose="020B0604020202020204" charset="0"/>
      <p:regular r:id="rId21"/>
    </p:embeddedFont>
    <p:embeddedFont>
      <p:font typeface="Roboto Light" panose="020000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29DA8-CF66-21EA-F41B-6C9249D4126E}" v="864" dt="2025-03-04T03:14:31.805"/>
    <p1510:client id="{AF03B51C-58FB-4361-92C7-E9C940CF76D2}" v="82" dt="2025-03-04T01:47:49.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sorterViewPr>
    <p:cViewPr>
      <p:scale>
        <a:sx n="100" d="100"/>
        <a:sy n="100" d="100"/>
      </p:scale>
      <p:origin x="0" y="-42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28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95294" y="3136530"/>
            <a:ext cx="7468553" cy="1408033"/>
          </a:xfrm>
          <a:prstGeom prst="rect">
            <a:avLst/>
          </a:prstGeom>
          <a:noFill/>
          <a:ln/>
        </p:spPr>
        <p:txBody>
          <a:bodyPr wrap="square" lIns="0" tIns="0" rIns="0" bIns="0" rtlCol="0" anchor="t"/>
          <a:lstStyle/>
          <a:p>
            <a:pPr marL="0" indent="0">
              <a:lnSpc>
                <a:spcPts val="5500"/>
              </a:lnSpc>
              <a:buNone/>
            </a:pPr>
            <a:r>
              <a:rPr lang="en-US" sz="4400" dirty="0">
                <a:latin typeface="Red Hat Text" panose="020B0604020202020204" charset="0"/>
                <a:ea typeface="Red Hat Text" panose="020B0604020202020204" charset="0"/>
                <a:cs typeface="Red Hat Text" panose="020B0604020202020204" charset="0"/>
              </a:rPr>
              <a:t>Multi-Class Classification for Diabetes Prediction</a:t>
            </a:r>
          </a:p>
        </p:txBody>
      </p:sp>
      <p:sp>
        <p:nvSpPr>
          <p:cNvPr id="7" name="Text 4"/>
          <p:cNvSpPr/>
          <p:nvPr/>
        </p:nvSpPr>
        <p:spPr>
          <a:xfrm>
            <a:off x="13287416" y="7205730"/>
            <a:ext cx="871299" cy="489397"/>
          </a:xfrm>
          <a:prstGeom prst="rect">
            <a:avLst/>
          </a:prstGeom>
          <a:noFill/>
          <a:ln/>
        </p:spPr>
        <p:txBody>
          <a:bodyPr wrap="none" lIns="0" tIns="0" rIns="0" bIns="0" rtlCol="0" anchor="t"/>
          <a:lstStyle/>
          <a:p>
            <a:pPr marL="0" indent="0" algn="l">
              <a:lnSpc>
                <a:spcPts val="3250"/>
              </a:lnSpc>
              <a:buNone/>
            </a:pPr>
            <a:endParaRPr lang="en-US" sz="2350" dirty="0"/>
          </a:p>
        </p:txBody>
      </p:sp>
      <p:pic>
        <p:nvPicPr>
          <p:cNvPr id="11" name="Picture 10" descr="A black and gold logo&#10;&#10;AI-generated content may be incorrect.">
            <a:extLst>
              <a:ext uri="{FF2B5EF4-FFF2-40B4-BE49-F238E27FC236}">
                <a16:creationId xmlns:a16="http://schemas.microsoft.com/office/drawing/2014/main" id="{FF5C80BC-4C82-B6F7-8768-9D9AC57DC984}"/>
              </a:ext>
            </a:extLst>
          </p:cNvPr>
          <p:cNvPicPr>
            <a:picLocks noChangeAspect="1"/>
          </p:cNvPicPr>
          <p:nvPr/>
        </p:nvPicPr>
        <p:blipFill>
          <a:blip r:embed="rId4"/>
          <a:stretch>
            <a:fillRect/>
          </a:stretch>
        </p:blipFill>
        <p:spPr>
          <a:xfrm>
            <a:off x="12894812" y="7740202"/>
            <a:ext cx="1719128" cy="489398"/>
          </a:xfrm>
          <a:prstGeom prst="rect">
            <a:avLst/>
          </a:prstGeom>
        </p:spPr>
      </p:pic>
      <p:sp>
        <p:nvSpPr>
          <p:cNvPr id="13" name="TextBox 12">
            <a:extLst>
              <a:ext uri="{FF2B5EF4-FFF2-40B4-BE49-F238E27FC236}">
                <a16:creationId xmlns:a16="http://schemas.microsoft.com/office/drawing/2014/main" id="{BD39049C-C53F-50B8-4005-89D789C0A9F4}"/>
              </a:ext>
            </a:extLst>
          </p:cNvPr>
          <p:cNvSpPr txBox="1"/>
          <p:nvPr/>
        </p:nvSpPr>
        <p:spPr>
          <a:xfrm>
            <a:off x="5863442" y="346699"/>
            <a:ext cx="8313313" cy="1618969"/>
          </a:xfrm>
          <a:prstGeom prst="rect">
            <a:avLst/>
          </a:prstGeom>
          <a:noFill/>
        </p:spPr>
        <p:txBody>
          <a:bodyPr wrap="square">
            <a:spAutoFit/>
          </a:bodyPr>
          <a:lstStyle/>
          <a:p>
            <a:pPr marL="0" marR="0" algn="ctr">
              <a:lnSpc>
                <a:spcPct val="107000"/>
              </a:lnSpc>
              <a:spcAft>
                <a:spcPts val="800"/>
              </a:spcAft>
            </a:pPr>
            <a:r>
              <a:rPr lang="en-US" sz="4400" dirty="0">
                <a:effectLst/>
                <a:latin typeface="Red Hat Text" panose="020B0604020202020204" charset="0"/>
                <a:ea typeface="Red Hat Text" panose="020B0604020202020204" charset="0"/>
                <a:cs typeface="Red Hat Text" panose="020B0604020202020204" charset="0"/>
              </a:rPr>
              <a:t>Final Project</a:t>
            </a:r>
            <a:endParaRPr lang="en-US" sz="4400" dirty="0">
              <a:latin typeface="Red Hat Text" panose="020B0604020202020204" charset="0"/>
              <a:ea typeface="Red Hat Text" panose="020B0604020202020204" charset="0"/>
              <a:cs typeface="Red Hat Text" panose="020B0604020202020204" charset="0"/>
            </a:endParaRPr>
          </a:p>
          <a:p>
            <a:pPr marL="0" marR="0" algn="ctr">
              <a:lnSpc>
                <a:spcPct val="107000"/>
              </a:lnSpc>
              <a:spcAft>
                <a:spcPts val="800"/>
              </a:spcAft>
            </a:pPr>
            <a:r>
              <a:rPr lang="en-US" sz="4400" dirty="0">
                <a:effectLst/>
                <a:latin typeface="Red Hat Text" panose="020B0604020202020204" charset="0"/>
                <a:ea typeface="Red Hat Text" panose="020B0604020202020204" charset="0"/>
                <a:cs typeface="Red Hat Text" panose="020B0604020202020204" charset="0"/>
              </a:rPr>
              <a:t>Big Data Analytics &amp; </a:t>
            </a:r>
            <a:r>
              <a:rPr lang="en-US" sz="4400" dirty="0" err="1">
                <a:effectLst/>
                <a:latin typeface="Red Hat Text" panose="020B0604020202020204" charset="0"/>
                <a:ea typeface="Red Hat Text" panose="020B0604020202020204" charset="0"/>
                <a:cs typeface="Red Hat Text" panose="020B0604020202020204" charset="0"/>
              </a:rPr>
              <a:t>MLOps</a:t>
            </a:r>
            <a:endParaRPr lang="en-US" sz="4400" dirty="0">
              <a:effectLst/>
              <a:latin typeface="Red Hat Text" panose="020B0604020202020204" charset="0"/>
              <a:ea typeface="Red Hat Text" panose="020B0604020202020204" charset="0"/>
              <a:cs typeface="Red Hat Text" panose="020B0604020202020204" charset="0"/>
            </a:endParaRPr>
          </a:p>
        </p:txBody>
      </p:sp>
      <p:sp>
        <p:nvSpPr>
          <p:cNvPr id="14" name="TextBox 13">
            <a:extLst>
              <a:ext uri="{FF2B5EF4-FFF2-40B4-BE49-F238E27FC236}">
                <a16:creationId xmlns:a16="http://schemas.microsoft.com/office/drawing/2014/main" id="{C995C5D0-FAD2-FDEB-C966-B950F257E924}"/>
              </a:ext>
            </a:extLst>
          </p:cNvPr>
          <p:cNvSpPr txBox="1"/>
          <p:nvPr/>
        </p:nvSpPr>
        <p:spPr>
          <a:xfrm>
            <a:off x="12025286" y="6744065"/>
            <a:ext cx="2524259" cy="923330"/>
          </a:xfrm>
          <a:prstGeom prst="rect">
            <a:avLst/>
          </a:prstGeom>
          <a:noFill/>
        </p:spPr>
        <p:txBody>
          <a:bodyPr wrap="square" rtlCol="0">
            <a:spAutoFit/>
          </a:bodyPr>
          <a:lstStyle/>
          <a:p>
            <a:r>
              <a:rPr lang="en-US" dirty="0"/>
              <a:t>BY: </a:t>
            </a:r>
          </a:p>
          <a:p>
            <a:r>
              <a:rPr lang="en-US" dirty="0"/>
              <a:t>NANDINI PRIYA DEVALLA</a:t>
            </a:r>
          </a:p>
          <a:p>
            <a:r>
              <a:rPr lang="en-US" dirty="0"/>
              <a:t>RUPALI KAKADIA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16504" y="652820"/>
            <a:ext cx="7483792" cy="1394936"/>
          </a:xfrm>
          <a:prstGeom prst="rect">
            <a:avLst/>
          </a:prstGeom>
          <a:noFill/>
          <a:ln/>
        </p:spPr>
        <p:txBody>
          <a:bodyPr wrap="square" lIns="0" tIns="0" rIns="0" bIns="0" rtlCol="0" anchor="t"/>
          <a:lstStyle/>
          <a:p>
            <a:pPr marL="0" indent="0">
              <a:lnSpc>
                <a:spcPts val="5450"/>
              </a:lnSpc>
              <a:buNone/>
            </a:pPr>
            <a:r>
              <a:rPr lang="en-US" sz="4350" dirty="0">
                <a:solidFill>
                  <a:srgbClr val="1F1E1E"/>
                </a:solidFill>
                <a:latin typeface="Red Hat Text" pitchFamily="34" charset="0"/>
                <a:ea typeface="Red Hat Text" pitchFamily="34" charset="-122"/>
                <a:cs typeface="Red Hat Text" pitchFamily="34" charset="-120"/>
              </a:rPr>
              <a:t>Feature Engineering &amp; Selection</a:t>
            </a:r>
            <a:endParaRPr lang="en-US" sz="4350" dirty="0"/>
          </a:p>
        </p:txBody>
      </p:sp>
      <p:pic>
        <p:nvPicPr>
          <p:cNvPr id="4" name="Image 1" descr="preencoded.png"/>
          <p:cNvPicPr>
            <a:picLocks noChangeAspect="1"/>
          </p:cNvPicPr>
          <p:nvPr/>
        </p:nvPicPr>
        <p:blipFill>
          <a:blip r:embed="rId3"/>
          <a:stretch>
            <a:fillRect/>
          </a:stretch>
        </p:blipFill>
        <p:spPr>
          <a:xfrm>
            <a:off x="6316504" y="2403515"/>
            <a:ext cx="1185863" cy="1724382"/>
          </a:xfrm>
          <a:prstGeom prst="rect">
            <a:avLst/>
          </a:prstGeom>
        </p:spPr>
      </p:pic>
      <p:sp>
        <p:nvSpPr>
          <p:cNvPr id="5" name="Text 1"/>
          <p:cNvSpPr/>
          <p:nvPr/>
        </p:nvSpPr>
        <p:spPr>
          <a:xfrm>
            <a:off x="7858125" y="2640687"/>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Key Features</a:t>
            </a:r>
            <a:endParaRPr lang="en-US" sz="2150" dirty="0"/>
          </a:p>
        </p:txBody>
      </p:sp>
      <p:sp>
        <p:nvSpPr>
          <p:cNvPr id="6" name="Text 2"/>
          <p:cNvSpPr/>
          <p:nvPr/>
        </p:nvSpPr>
        <p:spPr>
          <a:xfrm>
            <a:off x="7858125" y="3131820"/>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Selected six key features: HighBP, BMI, GenHlth, PhysHlth, DiffWalk, Age. Reduced dimensionality.</a:t>
            </a:r>
            <a:endParaRPr lang="en-US" sz="1850" dirty="0"/>
          </a:p>
        </p:txBody>
      </p:sp>
      <p:pic>
        <p:nvPicPr>
          <p:cNvPr id="7" name="Image 2" descr="preencoded.png"/>
          <p:cNvPicPr>
            <a:picLocks noChangeAspect="1"/>
          </p:cNvPicPr>
          <p:nvPr/>
        </p:nvPicPr>
        <p:blipFill>
          <a:blip r:embed="rId4"/>
          <a:stretch>
            <a:fillRect/>
          </a:stretch>
        </p:blipFill>
        <p:spPr>
          <a:xfrm>
            <a:off x="6316504" y="4127897"/>
            <a:ext cx="1185863" cy="1724382"/>
          </a:xfrm>
          <a:prstGeom prst="rect">
            <a:avLst/>
          </a:prstGeom>
        </p:spPr>
      </p:pic>
      <p:sp>
        <p:nvSpPr>
          <p:cNvPr id="8" name="Text 3"/>
          <p:cNvSpPr/>
          <p:nvPr/>
        </p:nvSpPr>
        <p:spPr>
          <a:xfrm>
            <a:off x="7858125" y="4365069"/>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VectorAssembler</a:t>
            </a:r>
            <a:endParaRPr lang="en-US" sz="2150" dirty="0"/>
          </a:p>
        </p:txBody>
      </p:sp>
      <p:sp>
        <p:nvSpPr>
          <p:cNvPr id="9" name="Text 4"/>
          <p:cNvSpPr/>
          <p:nvPr/>
        </p:nvSpPr>
        <p:spPr>
          <a:xfrm>
            <a:off x="7858125" y="4856202"/>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Used VectorAssembler for MLlib. Prepares data for ML algorithms.</a:t>
            </a:r>
            <a:endParaRPr lang="en-US" sz="1850" dirty="0"/>
          </a:p>
        </p:txBody>
      </p:sp>
      <p:pic>
        <p:nvPicPr>
          <p:cNvPr id="10" name="Image 3" descr="preencoded.png"/>
          <p:cNvPicPr>
            <a:picLocks noChangeAspect="1"/>
          </p:cNvPicPr>
          <p:nvPr/>
        </p:nvPicPr>
        <p:blipFill>
          <a:blip r:embed="rId5"/>
          <a:stretch>
            <a:fillRect/>
          </a:stretch>
        </p:blipFill>
        <p:spPr>
          <a:xfrm>
            <a:off x="6316504" y="5852279"/>
            <a:ext cx="1185863" cy="1724382"/>
          </a:xfrm>
          <a:prstGeom prst="rect">
            <a:avLst/>
          </a:prstGeom>
        </p:spPr>
      </p:pic>
      <p:sp>
        <p:nvSpPr>
          <p:cNvPr id="11" name="Text 5"/>
          <p:cNvSpPr/>
          <p:nvPr/>
        </p:nvSpPr>
        <p:spPr>
          <a:xfrm>
            <a:off x="7858125" y="6089452"/>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StandardScaler</a:t>
            </a: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Applied StandardScaler for GBT. Scales features for GBT model.</a:t>
            </a:r>
            <a:endParaRPr lang="en-US" sz="1850" dirty="0"/>
          </a:p>
        </p:txBody>
      </p:sp>
      <p:pic>
        <p:nvPicPr>
          <p:cNvPr id="14" name="Picture 13">
            <a:extLst>
              <a:ext uri="{FF2B5EF4-FFF2-40B4-BE49-F238E27FC236}">
                <a16:creationId xmlns:a16="http://schemas.microsoft.com/office/drawing/2014/main" id="{9FE6A262-5668-7A6C-B6F7-99574F9C9871}"/>
              </a:ext>
            </a:extLst>
          </p:cNvPr>
          <p:cNvPicPr>
            <a:picLocks noChangeAspect="1"/>
          </p:cNvPicPr>
          <p:nvPr/>
        </p:nvPicPr>
        <p:blipFill>
          <a:blip r:embed="rId6"/>
          <a:stretch>
            <a:fillRect/>
          </a:stretch>
        </p:blipFill>
        <p:spPr>
          <a:xfrm>
            <a:off x="98932" y="539958"/>
            <a:ext cx="6039693" cy="3727114"/>
          </a:xfrm>
          <a:prstGeom prst="rect">
            <a:avLst/>
          </a:prstGeom>
        </p:spPr>
      </p:pic>
      <p:pic>
        <p:nvPicPr>
          <p:cNvPr id="16" name="Picture 15">
            <a:extLst>
              <a:ext uri="{FF2B5EF4-FFF2-40B4-BE49-F238E27FC236}">
                <a16:creationId xmlns:a16="http://schemas.microsoft.com/office/drawing/2014/main" id="{D7F95130-3D45-785D-BB51-21F1B716B2E8}"/>
              </a:ext>
            </a:extLst>
          </p:cNvPr>
          <p:cNvPicPr>
            <a:picLocks noChangeAspect="1"/>
          </p:cNvPicPr>
          <p:nvPr/>
        </p:nvPicPr>
        <p:blipFill>
          <a:blip r:embed="rId7"/>
          <a:stretch>
            <a:fillRect/>
          </a:stretch>
        </p:blipFill>
        <p:spPr>
          <a:xfrm>
            <a:off x="7069" y="4439586"/>
            <a:ext cx="6220496" cy="36485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256348"/>
            <a:ext cx="775704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anose="020B0604020202020204" charset="0"/>
                <a:ea typeface="Red Hat Text" panose="020B0604020202020204" charset="0"/>
                <a:cs typeface="Red Hat Text" panose="020B0604020202020204" charset="0"/>
              </a:rPr>
              <a:t>ML Pipeline - Data Preparation</a:t>
            </a:r>
            <a:endParaRPr lang="en-US" sz="4400" dirty="0">
              <a:latin typeface="Red Hat Text" panose="020B0604020202020204" charset="0"/>
              <a:ea typeface="Red Hat Text" panose="020B0604020202020204" charset="0"/>
              <a:cs typeface="Red Hat Text" panose="020B0604020202020204" charset="0"/>
            </a:endParaRPr>
          </a:p>
        </p:txBody>
      </p:sp>
      <p:sp>
        <p:nvSpPr>
          <p:cNvPr id="3" name="Text 1"/>
          <p:cNvSpPr/>
          <p:nvPr/>
        </p:nvSpPr>
        <p:spPr>
          <a:xfrm>
            <a:off x="1753195" y="4075390"/>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Vector</a:t>
            </a:r>
            <a:endParaRPr lang="en-US" sz="2200" dirty="0"/>
          </a:p>
        </p:txBody>
      </p:sp>
      <p:sp>
        <p:nvSpPr>
          <p:cNvPr id="4" name="Text 2"/>
          <p:cNvSpPr/>
          <p:nvPr/>
        </p:nvSpPr>
        <p:spPr>
          <a:xfrm>
            <a:off x="837724" y="4570928"/>
            <a:ext cx="3731657" cy="766048"/>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Roboto Light" pitchFamily="34" charset="0"/>
                <a:ea typeface="Roboto Light" pitchFamily="34" charset="-122"/>
                <a:cs typeface="Roboto Light" pitchFamily="34" charset="-120"/>
              </a:rPr>
              <a:t>Features converted into a single vector. Simplifies processing.</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5705832" y="4193977"/>
            <a:ext cx="9191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4"/>
          <p:cNvSpPr/>
          <p:nvPr/>
        </p:nvSpPr>
        <p:spPr>
          <a:xfrm>
            <a:off x="9941243" y="27562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Data Split</a:t>
            </a:r>
            <a:endParaRPr lang="en-US" sz="2200" dirty="0"/>
          </a:p>
        </p:txBody>
      </p:sp>
      <p:sp>
        <p:nvSpPr>
          <p:cNvPr id="8" name="Text 5"/>
          <p:cNvSpPr/>
          <p:nvPr/>
        </p:nvSpPr>
        <p:spPr>
          <a:xfrm>
            <a:off x="9941243" y="3251835"/>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Data split into 80% training, 20% testing. Validates model performance.</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243292" y="3249335"/>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9941243" y="539436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Parquet Storage</a:t>
            </a:r>
            <a:endParaRPr lang="en-US" sz="2200" dirty="0"/>
          </a:p>
        </p:txBody>
      </p:sp>
      <p:sp>
        <p:nvSpPr>
          <p:cNvPr id="12" name="Text 8"/>
          <p:cNvSpPr/>
          <p:nvPr/>
        </p:nvSpPr>
        <p:spPr>
          <a:xfrm>
            <a:off x="9941243" y="5889903"/>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Processed data stored as Parquet. Enhances data retrieval.</a:t>
            </a:r>
            <a:endParaRPr lang="en-US" sz="1850" dirty="0"/>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7770733" y="5957054"/>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640205"/>
            <a:ext cx="6963013"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anose="020B0604020202020204" charset="0"/>
                <a:ea typeface="Red Hat Text" panose="020B0604020202020204" charset="0"/>
                <a:cs typeface="Red Hat Text" panose="020B0604020202020204" charset="0"/>
              </a:rPr>
              <a:t>Model Training &amp; Evaluation</a:t>
            </a:r>
            <a:endParaRPr lang="en-US" sz="4400" dirty="0">
              <a:latin typeface="Red Hat Text" panose="020B0604020202020204" charset="0"/>
              <a:ea typeface="Red Hat Text" panose="020B0604020202020204" charset="0"/>
              <a:cs typeface="Red Hat Text" panose="020B0604020202020204" charset="0"/>
            </a:endParaRPr>
          </a:p>
        </p:txBody>
      </p:sp>
      <p:sp>
        <p:nvSpPr>
          <p:cNvPr id="3" name="Shape 1"/>
          <p:cNvSpPr/>
          <p:nvPr/>
        </p:nvSpPr>
        <p:spPr>
          <a:xfrm>
            <a:off x="837724" y="2822972"/>
            <a:ext cx="2159079" cy="830580"/>
          </a:xfrm>
          <a:prstGeom prst="roundRect">
            <a:avLst>
              <a:gd name="adj" fmla="val 4323"/>
            </a:avLst>
          </a:prstGeom>
          <a:solidFill>
            <a:srgbClr val="F3E8E8"/>
          </a:solidFill>
          <a:ln/>
        </p:spPr>
        <p:txBody>
          <a:bodyPr/>
          <a:lstStyle/>
          <a:p>
            <a:endParaRPr lang="en-US"/>
          </a:p>
        </p:txBody>
      </p:sp>
      <p:sp>
        <p:nvSpPr>
          <p:cNvPr id="4" name="Text 2"/>
          <p:cNvSpPr/>
          <p:nvPr/>
        </p:nvSpPr>
        <p:spPr>
          <a:xfrm>
            <a:off x="1077039" y="2998946"/>
            <a:ext cx="9191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5" name="Text 3"/>
          <p:cNvSpPr/>
          <p:nvPr/>
        </p:nvSpPr>
        <p:spPr>
          <a:xfrm>
            <a:off x="3236119" y="3062288"/>
            <a:ext cx="2403158"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Spark ML Pipelines</a:t>
            </a:r>
            <a:endParaRPr lang="en-US" sz="2200" dirty="0"/>
          </a:p>
        </p:txBody>
      </p:sp>
      <p:sp>
        <p:nvSpPr>
          <p:cNvPr id="6" name="Shape 4"/>
          <p:cNvSpPr/>
          <p:nvPr/>
        </p:nvSpPr>
        <p:spPr>
          <a:xfrm>
            <a:off x="3116461" y="3638312"/>
            <a:ext cx="10556558" cy="15240"/>
          </a:xfrm>
          <a:prstGeom prst="roundRect">
            <a:avLst>
              <a:gd name="adj" fmla="val 235611"/>
            </a:avLst>
          </a:prstGeom>
          <a:solidFill>
            <a:srgbClr val="D9CECE"/>
          </a:solidFill>
          <a:ln/>
        </p:spPr>
        <p:txBody>
          <a:bodyPr/>
          <a:lstStyle/>
          <a:p>
            <a:endParaRPr lang="en-US"/>
          </a:p>
        </p:txBody>
      </p:sp>
      <p:sp>
        <p:nvSpPr>
          <p:cNvPr id="7" name="Shape 5"/>
          <p:cNvSpPr/>
          <p:nvPr/>
        </p:nvSpPr>
        <p:spPr>
          <a:xfrm>
            <a:off x="837724" y="3773210"/>
            <a:ext cx="4318278" cy="830580"/>
          </a:xfrm>
          <a:prstGeom prst="roundRect">
            <a:avLst>
              <a:gd name="adj" fmla="val 4323"/>
            </a:avLst>
          </a:prstGeom>
          <a:solidFill>
            <a:srgbClr val="F3E8E8"/>
          </a:solidFill>
          <a:ln/>
        </p:spPr>
        <p:txBody>
          <a:bodyPr/>
          <a:lstStyle/>
          <a:p>
            <a:endParaRPr lang="en-US"/>
          </a:p>
        </p:txBody>
      </p:sp>
      <p:sp>
        <p:nvSpPr>
          <p:cNvPr id="8" name="Text 6"/>
          <p:cNvSpPr/>
          <p:nvPr/>
        </p:nvSpPr>
        <p:spPr>
          <a:xfrm>
            <a:off x="1077039" y="3949184"/>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9" name="Text 7"/>
          <p:cNvSpPr/>
          <p:nvPr/>
        </p:nvSpPr>
        <p:spPr>
          <a:xfrm>
            <a:off x="7173717" y="3767725"/>
            <a:ext cx="6079990" cy="8055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Logistic Regression, Decision Tree, RF &amp; GBT</a:t>
            </a:r>
            <a:endParaRPr lang="en-US" sz="2200" dirty="0"/>
          </a:p>
        </p:txBody>
      </p:sp>
      <p:sp>
        <p:nvSpPr>
          <p:cNvPr id="10" name="Shape 8"/>
          <p:cNvSpPr/>
          <p:nvPr/>
        </p:nvSpPr>
        <p:spPr>
          <a:xfrm>
            <a:off x="5275659" y="4588550"/>
            <a:ext cx="8397359" cy="15240"/>
          </a:xfrm>
          <a:prstGeom prst="roundRect">
            <a:avLst>
              <a:gd name="adj" fmla="val 235611"/>
            </a:avLst>
          </a:prstGeom>
          <a:solidFill>
            <a:srgbClr val="D9CECE"/>
          </a:solidFill>
          <a:ln/>
        </p:spPr>
        <p:txBody>
          <a:bodyPr/>
          <a:lstStyle/>
          <a:p>
            <a:endParaRPr lang="en-US"/>
          </a:p>
        </p:txBody>
      </p:sp>
      <p:sp>
        <p:nvSpPr>
          <p:cNvPr id="11" name="Shape 9"/>
          <p:cNvSpPr/>
          <p:nvPr/>
        </p:nvSpPr>
        <p:spPr>
          <a:xfrm>
            <a:off x="837724" y="4723448"/>
            <a:ext cx="6477476" cy="830580"/>
          </a:xfrm>
          <a:prstGeom prst="roundRect">
            <a:avLst>
              <a:gd name="adj" fmla="val 4323"/>
            </a:avLst>
          </a:prstGeom>
          <a:solidFill>
            <a:srgbClr val="F3E8E8"/>
          </a:solidFill>
          <a:ln/>
        </p:spPr>
        <p:txBody>
          <a:bodyPr/>
          <a:lstStyle/>
          <a:p>
            <a:endParaRPr lang="en-US"/>
          </a:p>
        </p:txBody>
      </p:sp>
      <p:sp>
        <p:nvSpPr>
          <p:cNvPr id="12" name="Text 10"/>
          <p:cNvSpPr/>
          <p:nvPr/>
        </p:nvSpPr>
        <p:spPr>
          <a:xfrm>
            <a:off x="1077039" y="4899422"/>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3" name="Text 11"/>
          <p:cNvSpPr/>
          <p:nvPr/>
        </p:nvSpPr>
        <p:spPr>
          <a:xfrm>
            <a:off x="7554516" y="4919563"/>
            <a:ext cx="6003322" cy="63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Metrics: accuracy, precision, recall and F1 score</a:t>
            </a:r>
            <a:endParaRPr lang="en-US" sz="2200" dirty="0"/>
          </a:p>
        </p:txBody>
      </p:sp>
      <p:sp>
        <p:nvSpPr>
          <p:cNvPr id="14" name="Text 12"/>
          <p:cNvSpPr/>
          <p:nvPr/>
        </p:nvSpPr>
        <p:spPr>
          <a:xfrm>
            <a:off x="837724" y="6032778"/>
            <a:ext cx="12954952" cy="916500"/>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Red Hat Text" panose="020B0604020202020204" charset="0"/>
                <a:ea typeface="Red Hat Text" panose="020B0604020202020204" charset="0"/>
                <a:cs typeface="Red Hat Text" panose="020B0604020202020204" charset="0"/>
              </a:rPr>
              <a:t>Spark ML Pipelines used for training. Trained 4 different models. Evaluated accuracy, precision, recall, F1-score.Also, computed confusion matrix and miscalculation rate to get better </a:t>
            </a:r>
            <a:r>
              <a:rPr lang="en-US" sz="2000" dirty="0" err="1">
                <a:solidFill>
                  <a:srgbClr val="3B3535"/>
                </a:solidFill>
                <a:latin typeface="Red Hat Text" panose="020B0604020202020204" charset="0"/>
                <a:ea typeface="Red Hat Text" panose="020B0604020202020204" charset="0"/>
                <a:cs typeface="Red Hat Text" panose="020B0604020202020204" charset="0"/>
              </a:rPr>
              <a:t>insights.The</a:t>
            </a:r>
            <a:r>
              <a:rPr lang="en-US" sz="2000" dirty="0">
                <a:solidFill>
                  <a:srgbClr val="3B3535"/>
                </a:solidFill>
                <a:latin typeface="Red Hat Text" panose="020B0604020202020204" charset="0"/>
                <a:ea typeface="Red Hat Text" panose="020B0604020202020204" charset="0"/>
                <a:cs typeface="Red Hat Text" panose="020B0604020202020204" charset="0"/>
              </a:rPr>
              <a:t> models provide accurate and effective diabetes prediction.</a:t>
            </a:r>
            <a:endParaRPr lang="en-US" sz="2000" dirty="0">
              <a:latin typeface="Red Hat Text" panose="020B0604020202020204" charset="0"/>
              <a:ea typeface="Red Hat Text" panose="020B0604020202020204" charset="0"/>
              <a:cs typeface="Red Hat Text"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D66B5-6A7E-7EAE-C6E6-3DFAE9C5EFDD}"/>
              </a:ext>
            </a:extLst>
          </p:cNvPr>
          <p:cNvPicPr>
            <a:picLocks noChangeAspect="1"/>
          </p:cNvPicPr>
          <p:nvPr/>
        </p:nvPicPr>
        <p:blipFill>
          <a:blip r:embed="rId2"/>
          <a:stretch>
            <a:fillRect/>
          </a:stretch>
        </p:blipFill>
        <p:spPr>
          <a:xfrm>
            <a:off x="109471" y="278352"/>
            <a:ext cx="14179639" cy="2728865"/>
          </a:xfrm>
          <a:prstGeom prst="rect">
            <a:avLst/>
          </a:prstGeom>
        </p:spPr>
      </p:pic>
      <p:pic>
        <p:nvPicPr>
          <p:cNvPr id="5" name="Picture 4">
            <a:extLst>
              <a:ext uri="{FF2B5EF4-FFF2-40B4-BE49-F238E27FC236}">
                <a16:creationId xmlns:a16="http://schemas.microsoft.com/office/drawing/2014/main" id="{C86C015A-9934-9877-D452-CFC87545EFAD}"/>
              </a:ext>
            </a:extLst>
          </p:cNvPr>
          <p:cNvPicPr>
            <a:picLocks noChangeAspect="1"/>
          </p:cNvPicPr>
          <p:nvPr/>
        </p:nvPicPr>
        <p:blipFill>
          <a:blip r:embed="rId3"/>
          <a:stretch>
            <a:fillRect/>
          </a:stretch>
        </p:blipFill>
        <p:spPr>
          <a:xfrm>
            <a:off x="109471" y="2894526"/>
            <a:ext cx="14450096" cy="2440547"/>
          </a:xfrm>
          <a:prstGeom prst="rect">
            <a:avLst/>
          </a:prstGeom>
        </p:spPr>
      </p:pic>
      <p:sp>
        <p:nvSpPr>
          <p:cNvPr id="8" name="Rectangle 2">
            <a:extLst>
              <a:ext uri="{FF2B5EF4-FFF2-40B4-BE49-F238E27FC236}">
                <a16:creationId xmlns:a16="http://schemas.microsoft.com/office/drawing/2014/main" id="{5BBCFBA5-0892-020D-EF88-333A44C3A280}"/>
              </a:ext>
            </a:extLst>
          </p:cNvPr>
          <p:cNvSpPr>
            <a:spLocks noChangeArrowheads="1"/>
          </p:cNvSpPr>
          <p:nvPr/>
        </p:nvSpPr>
        <p:spPr bwMode="auto">
          <a:xfrm>
            <a:off x="109471" y="5770862"/>
            <a:ext cx="128724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Gradient-Boosted Trees (</a:t>
            </a:r>
            <a:r>
              <a:rPr kumimoji="0" lang="en-US" altLang="en-US" i="0" u="none" strike="noStrike" cap="none" normalizeH="0" baseline="0" dirty="0" err="1">
                <a:ln>
                  <a:noFill/>
                </a:ln>
                <a:solidFill>
                  <a:schemeClr val="tx1"/>
                </a:solidFill>
                <a:effectLst/>
                <a:latin typeface="Red Hat Text" panose="020B0604020202020204" charset="0"/>
                <a:ea typeface="Red Hat Text" panose="020B0604020202020204" charset="0"/>
                <a:cs typeface="Red Hat Text" panose="020B0604020202020204" charset="0"/>
              </a:rPr>
              <a:t>OneVsRest</a:t>
            </a: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 had the highest accuracy (0.8470) and the lowest misclassification rate (0.1529), making it the best-performing model.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Random Forest showed the highest precision (0.8028), making it a strong alternative.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All models performed similarly, but GBT had the best balance between accuracy and misclassification rate.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Based on these results, GBT and RF were selected for further tuning and automation.</a:t>
            </a:r>
          </a:p>
        </p:txBody>
      </p:sp>
    </p:spTree>
    <p:extLst>
      <p:ext uri="{BB962C8B-B14F-4D97-AF65-F5344CB8AC3E}">
        <p14:creationId xmlns:p14="http://schemas.microsoft.com/office/powerpoint/2010/main" val="282700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1771648-F59D-08F7-9517-75394A32B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135" y="66943"/>
            <a:ext cx="5376930"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7933C38-CE74-8C52-EDC0-3FA500499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481" y="66943"/>
            <a:ext cx="5057775"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23D05A5-552D-A97A-1654-B0F850F45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35" y="4021866"/>
            <a:ext cx="5376930"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D0987BAA-63C6-CB3B-871E-037C5F9CB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908" y="3987112"/>
            <a:ext cx="5057775" cy="378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68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E9648-0E6A-1117-0F9E-16112025CA48}"/>
              </a:ext>
            </a:extLst>
          </p:cNvPr>
          <p:cNvSpPr txBox="1"/>
          <p:nvPr/>
        </p:nvSpPr>
        <p:spPr>
          <a:xfrm>
            <a:off x="766293" y="831940"/>
            <a:ext cx="11500834" cy="5478423"/>
          </a:xfrm>
          <a:prstGeom prst="rect">
            <a:avLst/>
          </a:prstGeom>
          <a:noFill/>
        </p:spPr>
        <p:txBody>
          <a:bodyPr wrap="square">
            <a:spAutoFit/>
          </a:bodyPr>
          <a:lstStyle/>
          <a:p>
            <a:r>
              <a:rPr lang="en-US" sz="4400" dirty="0">
                <a:latin typeface="Red Hat Text" panose="020B0604020202020204" charset="0"/>
                <a:ea typeface="Red Hat Text" panose="020B0604020202020204" charset="0"/>
                <a:cs typeface="Red Hat Text" panose="020B0604020202020204" charset="0"/>
              </a:rPr>
              <a:t>Hyperparameter Tuning &amp; Automation</a:t>
            </a:r>
          </a:p>
          <a:p>
            <a:endParaRPr lang="en-US" dirty="0">
              <a:latin typeface="Red Hat Text" panose="020B0604020202020204" charset="0"/>
              <a:ea typeface="Red Hat Text" panose="020B0604020202020204" charset="0"/>
              <a:cs typeface="Red Hat Text" panose="020B0604020202020204" charset="0"/>
            </a:endParaRPr>
          </a:p>
          <a:p>
            <a:endParaRPr lang="en-US" dirty="0">
              <a:latin typeface="Red Hat Text" panose="020B0604020202020204" charset="0"/>
              <a:ea typeface="Red Hat Text" panose="020B0604020202020204" charset="0"/>
              <a:cs typeface="Red Hat Text" panose="020B0604020202020204" charset="0"/>
            </a:endParaRP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Used Cross Validation to find the best hyperparameters.</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Random Forest: Tuned </a:t>
            </a:r>
            <a:r>
              <a:rPr lang="en-US" dirty="0" err="1">
                <a:latin typeface="Red Hat Text" panose="020B0604020202020204" charset="0"/>
                <a:ea typeface="Red Hat Text" panose="020B0604020202020204" charset="0"/>
                <a:cs typeface="Red Hat Text" panose="020B0604020202020204" charset="0"/>
              </a:rPr>
              <a:t>numTrees</a:t>
            </a:r>
            <a:r>
              <a:rPr lang="en-US" dirty="0">
                <a:latin typeface="Red Hat Text" panose="020B0604020202020204" charset="0"/>
                <a:ea typeface="Red Hat Text" panose="020B0604020202020204" charset="0"/>
                <a:cs typeface="Red Hat Text" panose="020B0604020202020204" charset="0"/>
              </a:rPr>
              <a:t> (10, 20) &amp; </a:t>
            </a:r>
            <a:r>
              <a:rPr lang="en-US" dirty="0" err="1">
                <a:latin typeface="Red Hat Text" panose="020B0604020202020204" charset="0"/>
                <a:ea typeface="Red Hat Text" panose="020B0604020202020204" charset="0"/>
                <a:cs typeface="Red Hat Text" panose="020B0604020202020204" charset="0"/>
              </a:rPr>
              <a:t>maxDepth</a:t>
            </a:r>
            <a:r>
              <a:rPr lang="en-US" dirty="0">
                <a:latin typeface="Red Hat Text" panose="020B0604020202020204" charset="0"/>
                <a:ea typeface="Red Hat Text" panose="020B0604020202020204" charset="0"/>
                <a:cs typeface="Red Hat Text" panose="020B0604020202020204" charset="0"/>
              </a:rPr>
              <a:t> (3, 5).</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GBT: Tuned </a:t>
            </a:r>
            <a:r>
              <a:rPr lang="en-US" dirty="0" err="1">
                <a:latin typeface="Red Hat Text" panose="020B0604020202020204" charset="0"/>
                <a:ea typeface="Red Hat Text" panose="020B0604020202020204" charset="0"/>
                <a:cs typeface="Red Hat Text" panose="020B0604020202020204" charset="0"/>
              </a:rPr>
              <a:t>maxIter</a:t>
            </a:r>
            <a:r>
              <a:rPr lang="en-US" dirty="0">
                <a:latin typeface="Red Hat Text" panose="020B0604020202020204" charset="0"/>
                <a:ea typeface="Red Hat Text" panose="020B0604020202020204" charset="0"/>
                <a:cs typeface="Red Hat Text" panose="020B0604020202020204" charset="0"/>
              </a:rPr>
              <a:t> (5, 10).</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Logged all experiments using </a:t>
            </a: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Wingdings" panose="05000000000000000000" pitchFamily="2" charset="2"/>
              <a:buChar char="§"/>
            </a:pP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 automatically tracked model parameters, metrics &amp; saved best models.</a:t>
            </a:r>
          </a:p>
          <a:p>
            <a:pPr marL="285750" indent="-285750">
              <a:buFont typeface="Wingdings" panose="05000000000000000000" pitchFamily="2" charset="2"/>
              <a:buChar char="§"/>
            </a:pPr>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Model Performance (Final Results):</a:t>
            </a:r>
          </a:p>
          <a:p>
            <a:endParaRPr lang="en-US" b="1" dirty="0">
              <a:latin typeface="Red Hat Text" panose="020B0604020202020204" charset="0"/>
              <a:ea typeface="Red Hat Text" panose="020B0604020202020204" charset="0"/>
              <a:cs typeface="Red Hat Text" panose="020B0604020202020204" charset="0"/>
            </a:endParaRP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Random Forest (Tuned): 84.52%</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Gradient-Boosted Trees (</a:t>
            </a:r>
            <a:r>
              <a:rPr lang="en-US" dirty="0" err="1">
                <a:latin typeface="Red Hat Text" panose="020B0604020202020204" charset="0"/>
                <a:ea typeface="Red Hat Text" panose="020B0604020202020204" charset="0"/>
                <a:cs typeface="Red Hat Text" panose="020B0604020202020204" charset="0"/>
              </a:rPr>
              <a:t>OneVsRest</a:t>
            </a:r>
            <a:r>
              <a:rPr lang="en-US" dirty="0">
                <a:latin typeface="Red Hat Text" panose="020B0604020202020204" charset="0"/>
                <a:ea typeface="Red Hat Text" panose="020B0604020202020204" charset="0"/>
                <a:cs typeface="Red Hat Text" panose="020B0604020202020204" charset="0"/>
              </a:rPr>
              <a:t>): 84.70%</a:t>
            </a:r>
          </a:p>
          <a:p>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Insights</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GBT had the best performance after hyperparameter tuning.</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Automation via </a:t>
            </a: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 ensured reproducibility and tracking of model metrics.</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Class imbalance handling was critical to improve predictions.</a:t>
            </a:r>
          </a:p>
        </p:txBody>
      </p:sp>
    </p:spTree>
    <p:extLst>
      <p:ext uri="{BB962C8B-B14F-4D97-AF65-F5344CB8AC3E}">
        <p14:creationId xmlns:p14="http://schemas.microsoft.com/office/powerpoint/2010/main" val="406021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B9CFF-A110-D38A-02A4-133D079A1842}"/>
              </a:ext>
            </a:extLst>
          </p:cNvPr>
          <p:cNvSpPr txBox="1"/>
          <p:nvPr/>
        </p:nvSpPr>
        <p:spPr>
          <a:xfrm>
            <a:off x="540912" y="661038"/>
            <a:ext cx="11269015" cy="5878532"/>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Conclusion &amp; Business Insights</a:t>
            </a:r>
          </a:p>
          <a:p>
            <a:endParaRPr lang="en-US" b="1"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Key Risk Factors Identified</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High Blood Pressure, BMI, Physical Health, and Difficulty Walking emerged as the </a:t>
            </a:r>
            <a:r>
              <a:rPr lang="en-US" b="1" dirty="0">
                <a:latin typeface="Red Hat Text" panose="020B0604020202020204" charset="0"/>
                <a:ea typeface="Red Hat Text" panose="020B0604020202020204" charset="0"/>
                <a:cs typeface="Red Hat Text" panose="020B0604020202020204" charset="0"/>
              </a:rPr>
              <a:t>strongest predictors</a:t>
            </a:r>
            <a:r>
              <a:rPr lang="en-US" dirty="0">
                <a:latin typeface="Red Hat Text" panose="020B0604020202020204" charset="0"/>
                <a:ea typeface="Red Hat Text" panose="020B0604020202020204" charset="0"/>
                <a:cs typeface="Red Hat Text" panose="020B0604020202020204" charset="0"/>
              </a:rPr>
              <a:t> of diabetes.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Older age groups (50-59) show the highest prevalence of </a:t>
            </a:r>
            <a:r>
              <a:rPr lang="en-US" b="1" dirty="0">
                <a:latin typeface="Red Hat Text" panose="020B0604020202020204" charset="0"/>
                <a:ea typeface="Red Hat Text" panose="020B0604020202020204" charset="0"/>
                <a:cs typeface="Red Hat Text" panose="020B0604020202020204" charset="0"/>
              </a:rPr>
              <a:t>severe diabetes cases</a:t>
            </a:r>
            <a:r>
              <a:rPr lang="en-US" dirty="0">
                <a:latin typeface="Red Hat Text" panose="020B0604020202020204" charset="0"/>
                <a:ea typeface="Red Hat Text" panose="020B0604020202020204" charset="0"/>
                <a:cs typeface="Red Hat Text" panose="020B0604020202020204" charset="0"/>
              </a:rPr>
              <a:t>.</a:t>
            </a:r>
          </a:p>
          <a:p>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Gender &amp; Lifestyle Impact</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Males had a slightly higher prevalence of severe diabetes.</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Poor general health and physical inactivity</a:t>
            </a:r>
            <a:r>
              <a:rPr lang="en-US" dirty="0">
                <a:latin typeface="Red Hat Text" panose="020B0604020202020204" charset="0"/>
                <a:ea typeface="Red Hat Text" panose="020B0604020202020204" charset="0"/>
                <a:cs typeface="Red Hat Text" panose="020B0604020202020204" charset="0"/>
              </a:rPr>
              <a:t> strongly correlate with diabetes.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Mental health and stress may also play a role in diabetes progression.</a:t>
            </a:r>
          </a:p>
          <a:p>
            <a:endParaRPr lang="en-US" b="1" dirty="0">
              <a:latin typeface="Red Hat Text" panose="020B0604020202020204" charset="0"/>
              <a:ea typeface="Red Hat Text" panose="020B0604020202020204" charset="0"/>
              <a:cs typeface="Red Hat Text" panose="020B0604020202020204" charset="0"/>
            </a:endParaRPr>
          </a:p>
          <a:p>
            <a:r>
              <a:rPr lang="en-US" sz="4400" b="1" dirty="0">
                <a:latin typeface="Red Hat Text" panose="020B0604020202020204" charset="0"/>
                <a:ea typeface="Red Hat Text" panose="020B0604020202020204" charset="0"/>
                <a:cs typeface="Red Hat Text" panose="020B0604020202020204" charset="0"/>
              </a:rPr>
              <a:t>Business Recommendations</a:t>
            </a:r>
            <a:r>
              <a:rPr lang="en-US" sz="4400" dirty="0">
                <a:latin typeface="Red Hat Text" panose="020B0604020202020204" charset="0"/>
                <a:ea typeface="Red Hat Text" panose="020B0604020202020204" charset="0"/>
                <a:cs typeface="Red Hat Text" panose="020B0604020202020204" charset="0"/>
              </a:rPr>
              <a:t>:</a:t>
            </a:r>
          </a:p>
          <a:p>
            <a:endParaRPr lang="en-US" dirty="0">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Early screening programs</a:t>
            </a:r>
            <a:r>
              <a:rPr lang="en-US" dirty="0">
                <a:latin typeface="Red Hat Text" panose="020B0604020202020204" charset="0"/>
                <a:ea typeface="Red Hat Text" panose="020B0604020202020204" charset="0"/>
                <a:cs typeface="Red Hat Text" panose="020B0604020202020204" charset="0"/>
              </a:rPr>
              <a:t> should focus on </a:t>
            </a:r>
            <a:r>
              <a:rPr lang="en-US" b="1" dirty="0">
                <a:latin typeface="Red Hat Text" panose="020B0604020202020204" charset="0"/>
                <a:ea typeface="Red Hat Text" panose="020B0604020202020204" charset="0"/>
                <a:cs typeface="Red Hat Text" panose="020B0604020202020204" charset="0"/>
              </a:rPr>
              <a:t>middle-aged individuals</a:t>
            </a:r>
            <a:r>
              <a:rPr lang="en-US" dirty="0">
                <a:latin typeface="Red Hat Text" panose="020B0604020202020204" charset="0"/>
                <a:ea typeface="Red Hat Text" panose="020B0604020202020204" charset="0"/>
                <a:cs typeface="Red Hat Text" panose="020B0604020202020204" charset="0"/>
              </a:rPr>
              <a:t> with high-risk factors.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Encourage </a:t>
            </a:r>
            <a:r>
              <a:rPr lang="en-US" b="1" dirty="0">
                <a:latin typeface="Red Hat Text" panose="020B0604020202020204" charset="0"/>
                <a:ea typeface="Red Hat Text" panose="020B0604020202020204" charset="0"/>
                <a:cs typeface="Red Hat Text" panose="020B0604020202020204" charset="0"/>
              </a:rPr>
              <a:t>lifestyle interventions</a:t>
            </a:r>
            <a:r>
              <a:rPr lang="en-US" dirty="0">
                <a:latin typeface="Red Hat Text" panose="020B0604020202020204" charset="0"/>
                <a:ea typeface="Red Hat Text" panose="020B0604020202020204" charset="0"/>
                <a:cs typeface="Red Hat Text" panose="020B0604020202020204" charset="0"/>
              </a:rPr>
              <a:t> (physical activity &amp; diet control) for at-risk individuals.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Future work could include </a:t>
            </a:r>
            <a:r>
              <a:rPr lang="en-US" b="1" dirty="0">
                <a:latin typeface="Red Hat Text" panose="020B0604020202020204" charset="0"/>
                <a:ea typeface="Red Hat Text" panose="020B0604020202020204" charset="0"/>
                <a:cs typeface="Red Hat Text" panose="020B0604020202020204" charset="0"/>
              </a:rPr>
              <a:t>more advanced feature engineering</a:t>
            </a:r>
            <a:r>
              <a:rPr lang="en-US" dirty="0">
                <a:latin typeface="Red Hat Text" panose="020B0604020202020204" charset="0"/>
                <a:ea typeface="Red Hat Text" panose="020B0604020202020204" charset="0"/>
                <a:cs typeface="Red Hat Text" panose="020B0604020202020204" charset="0"/>
              </a:rPr>
              <a:t>, </a:t>
            </a:r>
            <a:r>
              <a:rPr lang="en-US" b="1" dirty="0">
                <a:latin typeface="Red Hat Text" panose="020B0604020202020204" charset="0"/>
                <a:ea typeface="Red Hat Text" panose="020B0604020202020204" charset="0"/>
                <a:cs typeface="Red Hat Text" panose="020B0604020202020204" charset="0"/>
              </a:rPr>
              <a:t>deep learning models</a:t>
            </a:r>
            <a:r>
              <a:rPr lang="en-US" dirty="0">
                <a:latin typeface="Red Hat Text" panose="020B0604020202020204" charset="0"/>
                <a:ea typeface="Red Hat Text" panose="020B0604020202020204" charset="0"/>
                <a:cs typeface="Red Hat Text" panose="020B0604020202020204" charset="0"/>
              </a:rPr>
              <a:t>, or </a:t>
            </a:r>
            <a:r>
              <a:rPr lang="en-US" b="1" dirty="0">
                <a:latin typeface="Red Hat Text" panose="020B0604020202020204" charset="0"/>
                <a:ea typeface="Red Hat Text" panose="020B0604020202020204" charset="0"/>
                <a:cs typeface="Red Hat Text" panose="020B0604020202020204" charset="0"/>
              </a:rPr>
              <a:t>real-time predictions in a healthcare system</a:t>
            </a:r>
            <a:r>
              <a:rPr lang="en-US" dirty="0">
                <a:latin typeface="Red Hat Text" panose="020B0604020202020204" charset="0"/>
                <a:ea typeface="Red Hat Text" panose="020B0604020202020204" charset="0"/>
                <a:cs typeface="Red Hat Text" panose="020B0604020202020204" charset="0"/>
              </a:rPr>
              <a:t>.</a:t>
            </a:r>
          </a:p>
        </p:txBody>
      </p:sp>
    </p:spTree>
    <p:extLst>
      <p:ext uri="{BB962C8B-B14F-4D97-AF65-F5344CB8AC3E}">
        <p14:creationId xmlns:p14="http://schemas.microsoft.com/office/powerpoint/2010/main" val="235471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6DD03D-133F-3F8F-6E82-CB19D8C31054}"/>
              </a:ext>
            </a:extLst>
          </p:cNvPr>
          <p:cNvSpPr txBox="1"/>
          <p:nvPr/>
        </p:nvSpPr>
        <p:spPr>
          <a:xfrm>
            <a:off x="444320" y="642337"/>
            <a:ext cx="12247809" cy="2985433"/>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Challenges Faced</a:t>
            </a:r>
          </a:p>
          <a:p>
            <a:endParaRPr lang="en-US" b="1"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Class Imbalance:</a:t>
            </a:r>
            <a:endParaRPr lang="en-US" dirty="0">
              <a:latin typeface="Red Hat Text" panose="020B0604020202020204" charset="0"/>
              <a:ea typeface="Red Hat Text" panose="020B0604020202020204" charset="0"/>
              <a:cs typeface="Red Hat Text" panose="020B0604020202020204" charset="0"/>
            </a:endParaRP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Severe diabetes cases were significantly fewer, making it harder for models to learn minority class patterns.</a:t>
            </a: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Tried both </a:t>
            </a:r>
            <a:r>
              <a:rPr lang="en-US" dirty="0" err="1">
                <a:latin typeface="Red Hat Text" panose="020B0604020202020204" charset="0"/>
                <a:ea typeface="Red Hat Text" panose="020B0604020202020204" charset="0"/>
                <a:cs typeface="Red Hat Text" panose="020B0604020202020204" charset="0"/>
              </a:rPr>
              <a:t>undersampling</a:t>
            </a:r>
            <a:r>
              <a:rPr lang="en-US" dirty="0">
                <a:latin typeface="Red Hat Text" panose="020B0604020202020204" charset="0"/>
                <a:ea typeface="Red Hat Text" panose="020B0604020202020204" charset="0"/>
                <a:cs typeface="Red Hat Text" panose="020B0604020202020204" charset="0"/>
              </a:rPr>
              <a:t> and oversampling, but computational cost was a concern.</a:t>
            </a:r>
          </a:p>
          <a:p>
            <a:pPr>
              <a:buFont typeface="Arial" panose="020B0604020202020204" pitchFamily="34" charset="0"/>
              <a:buChar char="•"/>
            </a:pPr>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Computational Constraints:</a:t>
            </a:r>
            <a:endParaRPr lang="en-US" dirty="0">
              <a:latin typeface="Red Hat Text" panose="020B0604020202020204" charset="0"/>
              <a:ea typeface="Red Hat Text" panose="020B0604020202020204" charset="0"/>
              <a:cs typeface="Red Hat Text" panose="020B0604020202020204" charset="0"/>
            </a:endParaRP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Hyperparameter tuning was slow, requiring optimized grid search.</a:t>
            </a: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Running multiple models took significant processing time, forcing selective tuning.</a:t>
            </a:r>
          </a:p>
        </p:txBody>
      </p:sp>
      <p:sp>
        <p:nvSpPr>
          <p:cNvPr id="5" name="TextBox 4">
            <a:extLst>
              <a:ext uri="{FF2B5EF4-FFF2-40B4-BE49-F238E27FC236}">
                <a16:creationId xmlns:a16="http://schemas.microsoft.com/office/drawing/2014/main" id="{9C5C4E41-D0BB-0636-8DDF-C8A1F8629B9B}"/>
              </a:ext>
            </a:extLst>
          </p:cNvPr>
          <p:cNvSpPr txBox="1"/>
          <p:nvPr/>
        </p:nvSpPr>
        <p:spPr>
          <a:xfrm>
            <a:off x="444319" y="4303312"/>
            <a:ext cx="11223939" cy="2708434"/>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Future Improvements </a:t>
            </a:r>
          </a:p>
          <a:p>
            <a:endParaRPr lang="en-US" b="1" dirty="0">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Enhanced Feature Engineering</a:t>
            </a:r>
            <a:r>
              <a:rPr lang="en-US" dirty="0">
                <a:latin typeface="Red Hat Text" panose="020B0604020202020204" charset="0"/>
                <a:ea typeface="Red Hat Text" panose="020B0604020202020204" charset="0"/>
                <a:cs typeface="Red Hat Text" panose="020B0604020202020204" charset="0"/>
              </a:rPr>
              <a:t> – Exploring interaction terms (e.g., Age × BMI) and advanced encoding techniques to better capture hidden patterns.</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Exploring More Complex Models</a:t>
            </a:r>
            <a:r>
              <a:rPr lang="en-US" dirty="0">
                <a:latin typeface="Red Hat Text" panose="020B0604020202020204" charset="0"/>
                <a:ea typeface="Red Hat Text" panose="020B0604020202020204" charset="0"/>
                <a:cs typeface="Red Hat Text" panose="020B0604020202020204" charset="0"/>
              </a:rPr>
              <a:t> – Testing </a:t>
            </a:r>
            <a:r>
              <a:rPr lang="en-US" b="1" dirty="0" err="1">
                <a:latin typeface="Red Hat Text" panose="020B0604020202020204" charset="0"/>
                <a:ea typeface="Red Hat Text" panose="020B0604020202020204" charset="0"/>
                <a:cs typeface="Red Hat Text" panose="020B0604020202020204" charset="0"/>
              </a:rPr>
              <a:t>XGBoost</a:t>
            </a:r>
            <a:r>
              <a:rPr lang="en-US" b="1" dirty="0">
                <a:latin typeface="Red Hat Text" panose="020B0604020202020204" charset="0"/>
                <a:ea typeface="Red Hat Text" panose="020B0604020202020204" charset="0"/>
                <a:cs typeface="Red Hat Text" panose="020B0604020202020204" charset="0"/>
              </a:rPr>
              <a:t>, </a:t>
            </a:r>
            <a:r>
              <a:rPr lang="en-US" b="1" dirty="0" err="1">
                <a:latin typeface="Red Hat Text" panose="020B0604020202020204" charset="0"/>
                <a:ea typeface="Red Hat Text" panose="020B0604020202020204" charset="0"/>
                <a:cs typeface="Red Hat Text" panose="020B0604020202020204" charset="0"/>
              </a:rPr>
              <a:t>LightGBM</a:t>
            </a:r>
            <a:r>
              <a:rPr lang="en-US" b="1" dirty="0">
                <a:latin typeface="Red Hat Text" panose="020B0604020202020204" charset="0"/>
                <a:ea typeface="Red Hat Text" panose="020B0604020202020204" charset="0"/>
                <a:cs typeface="Red Hat Text" panose="020B0604020202020204" charset="0"/>
              </a:rPr>
              <a:t>, or Neural Networks</a:t>
            </a:r>
            <a:r>
              <a:rPr lang="en-US" dirty="0">
                <a:latin typeface="Red Hat Text" panose="020B0604020202020204" charset="0"/>
                <a:ea typeface="Red Hat Text" panose="020B0604020202020204" charset="0"/>
                <a:cs typeface="Red Hat Text" panose="020B0604020202020204" charset="0"/>
              </a:rPr>
              <a:t> to improve accuracy and efficiency.</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Optimizing Dimensionality Reduction</a:t>
            </a:r>
            <a:r>
              <a:rPr lang="en-US" dirty="0">
                <a:latin typeface="Red Hat Text" panose="020B0604020202020204" charset="0"/>
                <a:ea typeface="Red Hat Text" panose="020B0604020202020204" charset="0"/>
                <a:cs typeface="Red Hat Text" panose="020B0604020202020204" charset="0"/>
              </a:rPr>
              <a:t> – Fine-tuning PCA to retain maximum information while improving computational efficiency.</a:t>
            </a:r>
          </a:p>
        </p:txBody>
      </p:sp>
    </p:spTree>
    <p:extLst>
      <p:ext uri="{BB962C8B-B14F-4D97-AF65-F5344CB8AC3E}">
        <p14:creationId xmlns:p14="http://schemas.microsoft.com/office/powerpoint/2010/main" val="23150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86C9E-43C1-C5AC-DC95-9DD5B2663831}"/>
              </a:ext>
            </a:extLst>
          </p:cNvPr>
          <p:cNvSpPr txBox="1"/>
          <p:nvPr/>
        </p:nvSpPr>
        <p:spPr>
          <a:xfrm>
            <a:off x="3007217" y="3284113"/>
            <a:ext cx="8178084" cy="769441"/>
          </a:xfrm>
          <a:prstGeom prst="rect">
            <a:avLst/>
          </a:prstGeom>
          <a:noFill/>
        </p:spPr>
        <p:txBody>
          <a:bodyPr wrap="square" rtlCol="0">
            <a:spAutoFit/>
          </a:bodyPr>
          <a:lstStyle/>
          <a:p>
            <a:pPr algn="ctr"/>
            <a:r>
              <a:rPr lang="en-US" sz="4400" dirty="0">
                <a:latin typeface="Red Hat Text" panose="020B0604020202020204" charset="0"/>
                <a:ea typeface="Red Hat Text" panose="020B0604020202020204" charset="0"/>
                <a:cs typeface="Red Hat Text" panose="020B0604020202020204" charset="0"/>
              </a:rPr>
              <a:t>THANK YOU!</a:t>
            </a:r>
          </a:p>
        </p:txBody>
      </p:sp>
    </p:spTree>
    <p:extLst>
      <p:ext uri="{BB962C8B-B14F-4D97-AF65-F5344CB8AC3E}">
        <p14:creationId xmlns:p14="http://schemas.microsoft.com/office/powerpoint/2010/main" val="124059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0187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Problem Statement</a:t>
            </a:r>
            <a:endParaRPr lang="en-US" sz="4400" dirty="0"/>
          </a:p>
        </p:txBody>
      </p:sp>
      <p:sp>
        <p:nvSpPr>
          <p:cNvPr id="3" name="Text 1"/>
          <p:cNvSpPr/>
          <p:nvPr/>
        </p:nvSpPr>
        <p:spPr>
          <a:xfrm>
            <a:off x="837724" y="3880247"/>
            <a:ext cx="6185535" cy="2784570"/>
          </a:xfrm>
          <a:prstGeom prst="rect">
            <a:avLst/>
          </a:prstGeom>
          <a:noFill/>
          <a:ln/>
        </p:spPr>
        <p:txBody>
          <a:bodyPr wrap="square" lIns="0" tIns="0" rIns="0" bIns="0" rtlCol="0" anchor="t"/>
          <a:lstStyle/>
          <a:p>
            <a:pPr>
              <a:lnSpc>
                <a:spcPts val="3000"/>
              </a:lnSpc>
            </a:pPr>
            <a:r>
              <a:rPr lang="en-US" sz="1800" kern="100" dirty="0">
                <a:effectLst/>
                <a:latin typeface="Red Hat Text" panose="020B0604020202020204" charset="0"/>
                <a:ea typeface="Red Hat Text" panose="020B0604020202020204" charset="0"/>
                <a:cs typeface="Red Hat Text" panose="020B0604020202020204" charset="0"/>
              </a:rPr>
              <a:t>Diabetes is a chronic disease affecting millions of individuals worldwide, leading to serious complications such as heart disease, kidney failure, and neuropathy. The goal of this project is to leverage </a:t>
            </a:r>
            <a:r>
              <a:rPr lang="en-US" sz="1800" b="1" kern="100" dirty="0">
                <a:effectLst/>
                <a:latin typeface="Red Hat Text" panose="020B0604020202020204" charset="0"/>
                <a:ea typeface="Red Hat Text" panose="020B0604020202020204" charset="0"/>
                <a:cs typeface="Red Hat Text" panose="020B0604020202020204" charset="0"/>
              </a:rPr>
              <a:t>big data and machine learning</a:t>
            </a:r>
            <a:r>
              <a:rPr lang="en-US" sz="1800" kern="100" dirty="0">
                <a:effectLst/>
                <a:latin typeface="Red Hat Text" panose="020B0604020202020204" charset="0"/>
                <a:ea typeface="Red Hat Text" panose="020B0604020202020204" charset="0"/>
                <a:cs typeface="Red Hat Text" panose="020B0604020202020204" charset="0"/>
              </a:rPr>
              <a:t> to </a:t>
            </a:r>
            <a:r>
              <a:rPr lang="en-US" sz="1800" b="1" kern="100" dirty="0">
                <a:effectLst/>
                <a:latin typeface="Red Hat Text" panose="020B0604020202020204" charset="0"/>
                <a:ea typeface="Red Hat Text" panose="020B0604020202020204" charset="0"/>
                <a:cs typeface="Red Hat Text" panose="020B0604020202020204" charset="0"/>
              </a:rPr>
              <a:t>predict diabetes risk</a:t>
            </a:r>
            <a:r>
              <a:rPr lang="en-US" sz="1800" kern="100" dirty="0">
                <a:effectLst/>
                <a:latin typeface="Red Hat Text" panose="020B0604020202020204" charset="0"/>
                <a:ea typeface="Red Hat Text" panose="020B0604020202020204" charset="0"/>
                <a:cs typeface="Red Hat Text" panose="020B0604020202020204" charset="0"/>
              </a:rPr>
              <a:t> based on health-related factors.</a:t>
            </a:r>
          </a:p>
        </p:txBody>
      </p:sp>
      <p:sp>
        <p:nvSpPr>
          <p:cNvPr id="4" name="Text 2"/>
          <p:cNvSpPr/>
          <p:nvPr/>
        </p:nvSpPr>
        <p:spPr>
          <a:xfrm>
            <a:off x="7614761" y="3880246"/>
            <a:ext cx="6185535" cy="2295173"/>
          </a:xfrm>
          <a:prstGeom prst="rect">
            <a:avLst/>
          </a:prstGeom>
          <a:noFill/>
          <a:ln/>
        </p:spPr>
        <p:txBody>
          <a:bodyPr wrap="square" lIns="0" tIns="0" rIns="0" bIns="0" rtlCol="0" anchor="t"/>
          <a:lstStyle/>
          <a:p>
            <a:pPr>
              <a:lnSpc>
                <a:spcPts val="3000"/>
              </a:lnSpc>
            </a:pPr>
            <a:r>
              <a:rPr lang="en-US" sz="1850" dirty="0">
                <a:solidFill>
                  <a:srgbClr val="3B3535"/>
                </a:solidFill>
                <a:latin typeface="Red Hat Text"/>
                <a:ea typeface="Red Hat Text"/>
                <a:cs typeface="Red Hat Text"/>
              </a:rPr>
              <a:t>The model aims to offer early diabetes risk detection. It helps in proactive healthcare management. Insights from the model can support preventive measures. Early intervention is vital to mitigate diabetes impact. We leverage Spark ML and </a:t>
            </a:r>
            <a:r>
              <a:rPr lang="en-US" sz="1850" dirty="0" err="1">
                <a:solidFill>
                  <a:srgbClr val="3B3535"/>
                </a:solidFill>
                <a:latin typeface="Red Hat Text"/>
                <a:ea typeface="Red Hat Text"/>
                <a:cs typeface="Red Hat Text"/>
              </a:rPr>
              <a:t>MLflow</a:t>
            </a:r>
            <a:r>
              <a:rPr lang="en-US" sz="1850" dirty="0">
                <a:solidFill>
                  <a:srgbClr val="3B3535"/>
                </a:solidFill>
                <a:latin typeface="Red Hat Text"/>
                <a:ea typeface="Red Hat Text"/>
                <a:cs typeface="Red Hat Text"/>
              </a:rPr>
              <a:t> to solve this problem. Automation and experiment tracking are key.</a:t>
            </a:r>
            <a:endParaRPr lang="en-US" sz="1850" dirty="0">
              <a:latin typeface="Red Hat Text"/>
              <a:ea typeface="Red Hat Text"/>
              <a:cs typeface="Red Hat Text"/>
            </a:endParaRPr>
          </a:p>
          <a:p>
            <a:pPr marL="0" indent="0">
              <a:lnSpc>
                <a:spcPts val="3000"/>
              </a:lnSpc>
              <a:buNone/>
            </a:pPr>
            <a:endParaRPr lang="en-US" sz="1850" dirty="0">
              <a:solidFill>
                <a:srgbClr val="3B3535"/>
              </a:solidFill>
              <a:latin typeface="Red Hat Text" panose="020B0604020202020204" charset="0"/>
              <a:ea typeface="Red Hat Text" panose="020B0604020202020204" charset="0"/>
              <a:cs typeface="Red Hat Text" panose="020B0604020202020204" charset="0"/>
            </a:endParaRPr>
          </a:p>
          <a:p>
            <a:pPr marL="0" indent="0">
              <a:lnSpc>
                <a:spcPts val="3000"/>
              </a:lnSpc>
              <a:buNone/>
            </a:pPr>
            <a:endParaRPr lang="en-US" sz="1850" dirty="0">
              <a:latin typeface="Red Hat Text" panose="020B0604020202020204" charset="0"/>
              <a:ea typeface="Red Hat Text" panose="020B0604020202020204" charset="0"/>
              <a:cs typeface="Red Hat Tex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837724" y="92880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Dataset Overview</a:t>
            </a:r>
            <a:endParaRPr lang="en-US" sz="4400" dirty="0"/>
          </a:p>
        </p:txBody>
      </p:sp>
      <p:sp>
        <p:nvSpPr>
          <p:cNvPr id="4" name="Shape 1"/>
          <p:cNvSpPr/>
          <p:nvPr/>
        </p:nvSpPr>
        <p:spPr>
          <a:xfrm>
            <a:off x="837724" y="2260997"/>
            <a:ext cx="538520" cy="538520"/>
          </a:xfrm>
          <a:prstGeom prst="roundRect">
            <a:avLst>
              <a:gd name="adj" fmla="val 6668"/>
            </a:avLst>
          </a:prstGeom>
          <a:solidFill>
            <a:srgbClr val="F3E8E8"/>
          </a:solidFill>
          <a:ln/>
        </p:spPr>
        <p:txBody>
          <a:bodyPr/>
          <a:lstStyle/>
          <a:p>
            <a:endParaRPr lang="en-US"/>
          </a:p>
        </p:txBody>
      </p:sp>
      <p:sp>
        <p:nvSpPr>
          <p:cNvPr id="5" name="Text 2"/>
          <p:cNvSpPr/>
          <p:nvPr/>
        </p:nvSpPr>
        <p:spPr>
          <a:xfrm>
            <a:off x="1055013" y="2361248"/>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2609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Data Source</a:t>
            </a:r>
            <a:endParaRPr lang="en-US" sz="2200" dirty="0"/>
          </a:p>
        </p:txBody>
      </p:sp>
      <p:sp>
        <p:nvSpPr>
          <p:cNvPr id="7" name="Text 4"/>
          <p:cNvSpPr/>
          <p:nvPr/>
        </p:nvSpPr>
        <p:spPr>
          <a:xfrm>
            <a:off x="1615559" y="2756535"/>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Public Health Datasets from Kaggle</a:t>
            </a:r>
            <a:endParaRPr lang="en-US" sz="1850" dirty="0"/>
          </a:p>
        </p:txBody>
      </p:sp>
      <p:sp>
        <p:nvSpPr>
          <p:cNvPr id="8" name="Shape 5"/>
          <p:cNvSpPr/>
          <p:nvPr/>
        </p:nvSpPr>
        <p:spPr>
          <a:xfrm>
            <a:off x="837724" y="3648075"/>
            <a:ext cx="538520" cy="538520"/>
          </a:xfrm>
          <a:prstGeom prst="roundRect">
            <a:avLst>
              <a:gd name="adj" fmla="val 6668"/>
            </a:avLst>
          </a:prstGeom>
          <a:solidFill>
            <a:srgbClr val="F3E8E8"/>
          </a:solidFill>
          <a:ln/>
        </p:spPr>
        <p:txBody>
          <a:bodyPr/>
          <a:lstStyle/>
          <a:p>
            <a:endParaRPr lang="en-US"/>
          </a:p>
        </p:txBody>
      </p:sp>
      <p:sp>
        <p:nvSpPr>
          <p:cNvPr id="9" name="Text 6"/>
          <p:cNvSpPr/>
          <p:nvPr/>
        </p:nvSpPr>
        <p:spPr>
          <a:xfrm>
            <a:off x="1005602" y="374832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36480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Number of Rows</a:t>
            </a:r>
            <a:endParaRPr lang="en-US" sz="2200" dirty="0"/>
          </a:p>
        </p:txBody>
      </p:sp>
      <p:sp>
        <p:nvSpPr>
          <p:cNvPr id="11" name="Text 8"/>
          <p:cNvSpPr/>
          <p:nvPr/>
        </p:nvSpPr>
        <p:spPr>
          <a:xfrm>
            <a:off x="1615559" y="4143613"/>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253,680</a:t>
            </a:r>
            <a:endParaRPr lang="en-US" sz="1850" dirty="0"/>
          </a:p>
        </p:txBody>
      </p:sp>
      <p:sp>
        <p:nvSpPr>
          <p:cNvPr id="12" name="Shape 9"/>
          <p:cNvSpPr/>
          <p:nvPr/>
        </p:nvSpPr>
        <p:spPr>
          <a:xfrm>
            <a:off x="837724" y="5035153"/>
            <a:ext cx="538520" cy="538520"/>
          </a:xfrm>
          <a:prstGeom prst="roundRect">
            <a:avLst>
              <a:gd name="adj" fmla="val 6668"/>
            </a:avLst>
          </a:prstGeom>
          <a:solidFill>
            <a:srgbClr val="F3E8E8"/>
          </a:solidFill>
          <a:ln/>
        </p:spPr>
        <p:txBody>
          <a:bodyPr/>
          <a:lstStyle/>
          <a:p>
            <a:endParaRPr lang="en-US"/>
          </a:p>
        </p:txBody>
      </p:sp>
      <p:sp>
        <p:nvSpPr>
          <p:cNvPr id="13" name="Text 10"/>
          <p:cNvSpPr/>
          <p:nvPr/>
        </p:nvSpPr>
        <p:spPr>
          <a:xfrm>
            <a:off x="1005602" y="51354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4" name="Text 11"/>
          <p:cNvSpPr/>
          <p:nvPr/>
        </p:nvSpPr>
        <p:spPr>
          <a:xfrm>
            <a:off x="1615559"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Number of Features</a:t>
            </a:r>
            <a:endParaRPr lang="en-US" sz="2200" dirty="0"/>
          </a:p>
        </p:txBody>
      </p:sp>
      <p:sp>
        <p:nvSpPr>
          <p:cNvPr id="15" name="Text 12"/>
          <p:cNvSpPr/>
          <p:nvPr/>
        </p:nvSpPr>
        <p:spPr>
          <a:xfrm>
            <a:off x="1615559" y="5530691"/>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22</a:t>
            </a:r>
            <a:endParaRPr lang="en-US" sz="1850" dirty="0"/>
          </a:p>
        </p:txBody>
      </p:sp>
      <p:sp>
        <p:nvSpPr>
          <p:cNvPr id="16" name="Shape 13"/>
          <p:cNvSpPr/>
          <p:nvPr/>
        </p:nvSpPr>
        <p:spPr>
          <a:xfrm>
            <a:off x="837724" y="6422231"/>
            <a:ext cx="538520" cy="538520"/>
          </a:xfrm>
          <a:prstGeom prst="roundRect">
            <a:avLst>
              <a:gd name="adj" fmla="val 6668"/>
            </a:avLst>
          </a:prstGeom>
          <a:solidFill>
            <a:srgbClr val="F3E8E8"/>
          </a:solidFill>
          <a:ln/>
        </p:spPr>
        <p:txBody>
          <a:bodyPr/>
          <a:lstStyle/>
          <a:p>
            <a:endParaRPr lang="en-US"/>
          </a:p>
        </p:txBody>
      </p:sp>
      <p:sp>
        <p:nvSpPr>
          <p:cNvPr id="17" name="Text 14"/>
          <p:cNvSpPr/>
          <p:nvPr/>
        </p:nvSpPr>
        <p:spPr>
          <a:xfrm>
            <a:off x="1002506" y="6522482"/>
            <a:ext cx="208836"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4</a:t>
            </a:r>
            <a:endParaRPr lang="en-US" sz="2650" dirty="0"/>
          </a:p>
        </p:txBody>
      </p:sp>
      <p:sp>
        <p:nvSpPr>
          <p:cNvPr id="18" name="Text 15"/>
          <p:cNvSpPr/>
          <p:nvPr/>
        </p:nvSpPr>
        <p:spPr>
          <a:xfrm>
            <a:off x="1615559" y="642223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Target Variable</a:t>
            </a:r>
            <a:endParaRPr lang="en-US" sz="2200" dirty="0"/>
          </a:p>
        </p:txBody>
      </p:sp>
      <p:sp>
        <p:nvSpPr>
          <p:cNvPr id="19" name="Text 16"/>
          <p:cNvSpPr/>
          <p:nvPr/>
        </p:nvSpPr>
        <p:spPr>
          <a:xfrm>
            <a:off x="1615559" y="6917769"/>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Diabetes_012 (0 = No, 1 = Pre-diabetes, 2 = Diabetes)</a:t>
            </a:r>
            <a:endParaRPr lang="en-US" sz="1850" dirty="0"/>
          </a:p>
        </p:txBody>
      </p:sp>
      <p:sp>
        <p:nvSpPr>
          <p:cNvPr id="22" name="Shape 1">
            <a:extLst>
              <a:ext uri="{FF2B5EF4-FFF2-40B4-BE49-F238E27FC236}">
                <a16:creationId xmlns:a16="http://schemas.microsoft.com/office/drawing/2014/main" id="{A94F3173-7035-BF19-4B3E-99A9C0F25F43}"/>
              </a:ext>
            </a:extLst>
          </p:cNvPr>
          <p:cNvSpPr/>
          <p:nvPr/>
        </p:nvSpPr>
        <p:spPr>
          <a:xfrm>
            <a:off x="9070420" y="2254056"/>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5</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23" name="Shape 1">
            <a:extLst>
              <a:ext uri="{FF2B5EF4-FFF2-40B4-BE49-F238E27FC236}">
                <a16:creationId xmlns:a16="http://schemas.microsoft.com/office/drawing/2014/main" id="{45DFE8D9-33FC-370E-A6D7-B588C8C5EC20}"/>
              </a:ext>
            </a:extLst>
          </p:cNvPr>
          <p:cNvSpPr/>
          <p:nvPr/>
        </p:nvSpPr>
        <p:spPr>
          <a:xfrm>
            <a:off x="9070420" y="3644863"/>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6</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25" name="TextBox 24">
            <a:extLst>
              <a:ext uri="{FF2B5EF4-FFF2-40B4-BE49-F238E27FC236}">
                <a16:creationId xmlns:a16="http://schemas.microsoft.com/office/drawing/2014/main" id="{74EEBF84-3F02-305D-8072-5D8C7F3A3288}"/>
              </a:ext>
            </a:extLst>
          </p:cNvPr>
          <p:cNvSpPr txBox="1"/>
          <p:nvPr/>
        </p:nvSpPr>
        <p:spPr>
          <a:xfrm>
            <a:off x="9742868" y="2188086"/>
            <a:ext cx="4675031"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Type</a:t>
            </a:r>
          </a:p>
        </p:txBody>
      </p:sp>
      <p:sp>
        <p:nvSpPr>
          <p:cNvPr id="27" name="TextBox 26">
            <a:extLst>
              <a:ext uri="{FF2B5EF4-FFF2-40B4-BE49-F238E27FC236}">
                <a16:creationId xmlns:a16="http://schemas.microsoft.com/office/drawing/2014/main" id="{ECBBA012-5805-B2D0-631D-AD89185697D4}"/>
              </a:ext>
            </a:extLst>
          </p:cNvPr>
          <p:cNvSpPr txBox="1"/>
          <p:nvPr/>
        </p:nvSpPr>
        <p:spPr>
          <a:xfrm>
            <a:off x="9742868" y="2698476"/>
            <a:ext cx="4095482"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Categorical, Integer</a:t>
            </a:r>
            <a:endParaRPr lang="en-US" sz="1800" dirty="0"/>
          </a:p>
        </p:txBody>
      </p:sp>
      <p:sp>
        <p:nvSpPr>
          <p:cNvPr id="29" name="TextBox 28">
            <a:extLst>
              <a:ext uri="{FF2B5EF4-FFF2-40B4-BE49-F238E27FC236}">
                <a16:creationId xmlns:a16="http://schemas.microsoft.com/office/drawing/2014/main" id="{20A85720-EF09-15A9-D6D4-CF8624AE3BE7}"/>
              </a:ext>
            </a:extLst>
          </p:cNvPr>
          <p:cNvSpPr txBox="1"/>
          <p:nvPr/>
        </p:nvSpPr>
        <p:spPr>
          <a:xfrm>
            <a:off x="9742868" y="3570553"/>
            <a:ext cx="4404575"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Dataset Characteristics</a:t>
            </a:r>
            <a:endParaRPr lang="en-US" sz="1800" dirty="0">
              <a:solidFill>
                <a:srgbClr val="3B3535"/>
              </a:solidFill>
              <a:latin typeface="Red Hat Text" pitchFamily="34" charset="0"/>
              <a:ea typeface="Red Hat Text" pitchFamily="34" charset="-122"/>
              <a:cs typeface="Red Hat Text" pitchFamily="34" charset="-120"/>
            </a:endParaRPr>
          </a:p>
        </p:txBody>
      </p:sp>
      <p:sp>
        <p:nvSpPr>
          <p:cNvPr id="31" name="TextBox 30">
            <a:extLst>
              <a:ext uri="{FF2B5EF4-FFF2-40B4-BE49-F238E27FC236}">
                <a16:creationId xmlns:a16="http://schemas.microsoft.com/office/drawing/2014/main" id="{C0A643EE-705D-4CC1-B628-DCAF4E41EF33}"/>
              </a:ext>
            </a:extLst>
          </p:cNvPr>
          <p:cNvSpPr txBox="1"/>
          <p:nvPr/>
        </p:nvSpPr>
        <p:spPr>
          <a:xfrm>
            <a:off x="9742868" y="4086225"/>
            <a:ext cx="3354946"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Tabular, Multivariate</a:t>
            </a:r>
            <a:endParaRPr lang="en-US" sz="1800" dirty="0"/>
          </a:p>
        </p:txBody>
      </p:sp>
      <p:sp>
        <p:nvSpPr>
          <p:cNvPr id="34" name="Shape 1">
            <a:extLst>
              <a:ext uri="{FF2B5EF4-FFF2-40B4-BE49-F238E27FC236}">
                <a16:creationId xmlns:a16="http://schemas.microsoft.com/office/drawing/2014/main" id="{C2CCCF34-EA43-BBDC-143E-AFA8D25AE9EF}"/>
              </a:ext>
            </a:extLst>
          </p:cNvPr>
          <p:cNvSpPr/>
          <p:nvPr/>
        </p:nvSpPr>
        <p:spPr>
          <a:xfrm>
            <a:off x="9070420" y="4992171"/>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7</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35" name="TextBox 34">
            <a:extLst>
              <a:ext uri="{FF2B5EF4-FFF2-40B4-BE49-F238E27FC236}">
                <a16:creationId xmlns:a16="http://schemas.microsoft.com/office/drawing/2014/main" id="{CEC01D91-E7F6-A5DB-FD6B-0EF17F3656CB}"/>
              </a:ext>
            </a:extLst>
          </p:cNvPr>
          <p:cNvSpPr txBox="1"/>
          <p:nvPr/>
        </p:nvSpPr>
        <p:spPr>
          <a:xfrm>
            <a:off x="9742868" y="4953020"/>
            <a:ext cx="4404575"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Subject Area</a:t>
            </a:r>
            <a:endParaRPr lang="en-US" sz="1800" dirty="0">
              <a:solidFill>
                <a:srgbClr val="3B3535"/>
              </a:solidFill>
              <a:latin typeface="Red Hat Text" pitchFamily="34" charset="0"/>
              <a:ea typeface="Red Hat Text" pitchFamily="34" charset="-122"/>
              <a:cs typeface="Red Hat Text" pitchFamily="34" charset="-120"/>
            </a:endParaRPr>
          </a:p>
        </p:txBody>
      </p:sp>
      <p:sp>
        <p:nvSpPr>
          <p:cNvPr id="37" name="TextBox 36">
            <a:extLst>
              <a:ext uri="{FF2B5EF4-FFF2-40B4-BE49-F238E27FC236}">
                <a16:creationId xmlns:a16="http://schemas.microsoft.com/office/drawing/2014/main" id="{C9148C5F-AF0B-6393-0E6C-7BC168F94D37}"/>
              </a:ext>
            </a:extLst>
          </p:cNvPr>
          <p:cNvSpPr txBox="1"/>
          <p:nvPr/>
        </p:nvSpPr>
        <p:spPr>
          <a:xfrm>
            <a:off x="9742868" y="5470103"/>
            <a:ext cx="3837904"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Health &amp; Medicine</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24124" y="148971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Exploratory Data Analysis (EDA)</a:t>
            </a:r>
            <a:endParaRPr lang="en-US" sz="4400" dirty="0"/>
          </a:p>
        </p:txBody>
      </p:sp>
      <p:pic>
        <p:nvPicPr>
          <p:cNvPr id="4" name="Image 1" descr="preencoded.png"/>
          <p:cNvPicPr>
            <a:picLocks noChangeAspect="1"/>
          </p:cNvPicPr>
          <p:nvPr/>
        </p:nvPicPr>
        <p:blipFill>
          <a:blip r:embed="rId3"/>
          <a:stretch>
            <a:fillRect/>
          </a:stretch>
        </p:blipFill>
        <p:spPr>
          <a:xfrm>
            <a:off x="6324124" y="3256717"/>
            <a:ext cx="562451" cy="562451"/>
          </a:xfrm>
          <a:prstGeom prst="rect">
            <a:avLst/>
          </a:prstGeom>
        </p:spPr>
      </p:pic>
      <p:sp>
        <p:nvSpPr>
          <p:cNvPr id="5" name="Text 1"/>
          <p:cNvSpPr/>
          <p:nvPr/>
        </p:nvSpPr>
        <p:spPr>
          <a:xfrm>
            <a:off x="6324124" y="4058483"/>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Checked for missing values. Handling missing data ensured data integrity and model accuracy.</a:t>
            </a:r>
            <a:endParaRPr lang="en-US" sz="1850" dirty="0"/>
          </a:p>
        </p:txBody>
      </p:sp>
      <p:pic>
        <p:nvPicPr>
          <p:cNvPr id="6" name="Image 2" descr="preencoded.png"/>
          <p:cNvPicPr>
            <a:picLocks noChangeAspect="1"/>
          </p:cNvPicPr>
          <p:nvPr/>
        </p:nvPicPr>
        <p:blipFill>
          <a:blip r:embed="rId4"/>
          <a:stretch>
            <a:fillRect/>
          </a:stretch>
        </p:blipFill>
        <p:spPr>
          <a:xfrm>
            <a:off x="8933259" y="3256717"/>
            <a:ext cx="562451" cy="562451"/>
          </a:xfrm>
          <a:prstGeom prst="rect">
            <a:avLst/>
          </a:prstGeom>
        </p:spPr>
      </p:pic>
      <p:sp>
        <p:nvSpPr>
          <p:cNvPr id="7" name="Text 2"/>
          <p:cNvSpPr/>
          <p:nvPr/>
        </p:nvSpPr>
        <p:spPr>
          <a:xfrm>
            <a:off x="8933259" y="4058483"/>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Outlier detection applied to BMI, PhysHlth, and MentHlth. Addressing outliers improved model robustness.</a:t>
            </a:r>
            <a:endParaRPr lang="en-US" sz="1850" dirty="0"/>
          </a:p>
        </p:txBody>
      </p:sp>
      <p:pic>
        <p:nvPicPr>
          <p:cNvPr id="8" name="Image 3" descr="preencoded.png"/>
          <p:cNvPicPr>
            <a:picLocks noChangeAspect="1"/>
          </p:cNvPicPr>
          <p:nvPr/>
        </p:nvPicPr>
        <p:blipFill>
          <a:blip r:embed="rId5"/>
          <a:stretch>
            <a:fillRect/>
          </a:stretch>
        </p:blipFill>
        <p:spPr>
          <a:xfrm>
            <a:off x="11542395" y="3256717"/>
            <a:ext cx="562570" cy="562570"/>
          </a:xfrm>
          <a:prstGeom prst="rect">
            <a:avLst/>
          </a:prstGeom>
        </p:spPr>
      </p:pic>
      <p:sp>
        <p:nvSpPr>
          <p:cNvPr id="9" name="Text 3"/>
          <p:cNvSpPr/>
          <p:nvPr/>
        </p:nvSpPr>
        <p:spPr>
          <a:xfrm>
            <a:off x="11542395" y="4058602"/>
            <a:ext cx="2250281"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Addressed class imbalance via undersampling &amp; oversampling. Balancing classes helped in fair prediction.</a:t>
            </a:r>
            <a:endParaRPr lang="en-US" sz="1850" dirty="0"/>
          </a:p>
        </p:txBody>
      </p:sp>
      <p:pic>
        <p:nvPicPr>
          <p:cNvPr id="6146" name="Picture 2">
            <a:extLst>
              <a:ext uri="{FF2B5EF4-FFF2-40B4-BE49-F238E27FC236}">
                <a16:creationId xmlns:a16="http://schemas.microsoft.com/office/drawing/2014/main" id="{8508B4A1-7343-B775-A9FB-EF45147853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70" y="1542245"/>
            <a:ext cx="5697142" cy="5145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1101" y="379183"/>
            <a:ext cx="4128730" cy="516136"/>
          </a:xfrm>
          <a:prstGeom prst="rect">
            <a:avLst/>
          </a:prstGeom>
          <a:noFill/>
          <a:ln/>
        </p:spPr>
        <p:txBody>
          <a:bodyPr wrap="none" lIns="0" tIns="0" rIns="0" bIns="0" rtlCol="0" anchor="t"/>
          <a:lstStyle/>
          <a:p>
            <a:pPr marL="0" indent="0">
              <a:lnSpc>
                <a:spcPts val="4050"/>
              </a:lnSpc>
              <a:buNone/>
            </a:pPr>
            <a:r>
              <a:rPr lang="en-US" sz="3250" dirty="0">
                <a:solidFill>
                  <a:srgbClr val="1F1E1E"/>
                </a:solidFill>
                <a:latin typeface="Red Hat Text" pitchFamily="34" charset="0"/>
                <a:ea typeface="Red Hat Text" pitchFamily="34" charset="-122"/>
                <a:cs typeface="Red Hat Text" pitchFamily="34" charset="-120"/>
              </a:rPr>
              <a:t>Class Distribution</a:t>
            </a:r>
            <a:endParaRPr lang="en-US" sz="3250" dirty="0"/>
          </a:p>
        </p:txBody>
      </p:sp>
      <p:pic>
        <p:nvPicPr>
          <p:cNvPr id="3" name="Image 0" descr="preencoded.png"/>
          <p:cNvPicPr>
            <a:picLocks noChangeAspect="1"/>
          </p:cNvPicPr>
          <p:nvPr/>
        </p:nvPicPr>
        <p:blipFill>
          <a:blip r:embed="rId3"/>
          <a:stretch>
            <a:fillRect/>
          </a:stretch>
        </p:blipFill>
        <p:spPr>
          <a:xfrm>
            <a:off x="-1281203" y="947326"/>
            <a:ext cx="7540486" cy="4207911"/>
          </a:xfrm>
          <a:prstGeom prst="rect">
            <a:avLst/>
          </a:prstGeom>
        </p:spPr>
      </p:pic>
      <p:sp>
        <p:nvSpPr>
          <p:cNvPr id="6" name="Shape 3"/>
          <p:cNvSpPr/>
          <p:nvPr/>
        </p:nvSpPr>
        <p:spPr>
          <a:xfrm>
            <a:off x="2312583" y="5820412"/>
            <a:ext cx="175379" cy="175379"/>
          </a:xfrm>
          <a:prstGeom prst="roundRect">
            <a:avLst>
              <a:gd name="adj" fmla="val 10428"/>
            </a:avLst>
          </a:prstGeom>
          <a:solidFill>
            <a:srgbClr val="B61414"/>
          </a:solidFill>
          <a:ln/>
        </p:spPr>
        <p:txBody>
          <a:bodyPr/>
          <a:lstStyle/>
          <a:p>
            <a:endParaRPr lang="en-US"/>
          </a:p>
        </p:txBody>
      </p:sp>
      <p:sp>
        <p:nvSpPr>
          <p:cNvPr id="7" name="Text 4"/>
          <p:cNvSpPr/>
          <p:nvPr/>
        </p:nvSpPr>
        <p:spPr>
          <a:xfrm>
            <a:off x="2651798" y="5820414"/>
            <a:ext cx="961311"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Pre-diabetes</a:t>
            </a:r>
            <a:endParaRPr lang="en-US" sz="1350" dirty="0"/>
          </a:p>
        </p:txBody>
      </p:sp>
      <p:sp>
        <p:nvSpPr>
          <p:cNvPr id="8" name="Shape 5"/>
          <p:cNvSpPr/>
          <p:nvPr/>
        </p:nvSpPr>
        <p:spPr>
          <a:xfrm>
            <a:off x="4116160" y="5820413"/>
            <a:ext cx="175379" cy="175379"/>
          </a:xfrm>
          <a:prstGeom prst="roundRect">
            <a:avLst>
              <a:gd name="adj" fmla="val 10428"/>
            </a:avLst>
          </a:prstGeom>
          <a:solidFill>
            <a:srgbClr val="ED5B5B"/>
          </a:solidFill>
          <a:ln/>
        </p:spPr>
        <p:txBody>
          <a:bodyPr/>
          <a:lstStyle/>
          <a:p>
            <a:endParaRPr lang="en-US"/>
          </a:p>
        </p:txBody>
      </p:sp>
      <p:sp>
        <p:nvSpPr>
          <p:cNvPr id="9" name="Text 6"/>
          <p:cNvSpPr/>
          <p:nvPr/>
        </p:nvSpPr>
        <p:spPr>
          <a:xfrm>
            <a:off x="4609933" y="5820411"/>
            <a:ext cx="672346"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Diabetes</a:t>
            </a:r>
            <a:endParaRPr lang="en-US" sz="1350" dirty="0"/>
          </a:p>
        </p:txBody>
      </p:sp>
      <p:sp>
        <p:nvSpPr>
          <p:cNvPr id="10" name="Text 7"/>
          <p:cNvSpPr/>
          <p:nvPr/>
        </p:nvSpPr>
        <p:spPr>
          <a:xfrm>
            <a:off x="818793" y="7041118"/>
            <a:ext cx="12992814" cy="561499"/>
          </a:xfrm>
          <a:prstGeom prst="rect">
            <a:avLst/>
          </a:prstGeom>
          <a:noFill/>
          <a:ln/>
        </p:spPr>
        <p:txBody>
          <a:bodyPr wrap="square" lIns="0" tIns="0" rIns="0" bIns="0" rtlCol="0" anchor="t"/>
          <a:lstStyle/>
          <a:p>
            <a:pPr marL="0" indent="0">
              <a:lnSpc>
                <a:spcPts val="2200"/>
              </a:lnSpc>
              <a:buNone/>
            </a:pPr>
            <a:endParaRPr lang="en-US" sz="1350" dirty="0"/>
          </a:p>
        </p:txBody>
      </p:sp>
      <p:pic>
        <p:nvPicPr>
          <p:cNvPr id="1028" name="Picture 4">
            <a:extLst>
              <a:ext uri="{FF2B5EF4-FFF2-40B4-BE49-F238E27FC236}">
                <a16:creationId xmlns:a16="http://schemas.microsoft.com/office/drawing/2014/main" id="{E1993158-A4F0-B63C-3116-96E617FDA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426" y="3669729"/>
            <a:ext cx="8224897" cy="447675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
          <p:cNvSpPr/>
          <p:nvPr/>
        </p:nvSpPr>
        <p:spPr>
          <a:xfrm>
            <a:off x="326040" y="5820414"/>
            <a:ext cx="175379" cy="175379"/>
          </a:xfrm>
          <a:prstGeom prst="roundRect">
            <a:avLst>
              <a:gd name="adj" fmla="val 10428"/>
            </a:avLst>
          </a:prstGeom>
          <a:solidFill>
            <a:srgbClr val="450808"/>
          </a:solidFill>
          <a:ln/>
        </p:spPr>
        <p:txBody>
          <a:bodyPr/>
          <a:lstStyle/>
          <a:p>
            <a:endParaRPr lang="en-US"/>
          </a:p>
        </p:txBody>
      </p:sp>
      <p:sp>
        <p:nvSpPr>
          <p:cNvPr id="12" name="Text 2"/>
          <p:cNvSpPr/>
          <p:nvPr/>
        </p:nvSpPr>
        <p:spPr>
          <a:xfrm>
            <a:off x="649562" y="5839184"/>
            <a:ext cx="937974"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No Diabetes</a:t>
            </a:r>
            <a:endParaRPr lang="en-US" sz="1350" dirty="0"/>
          </a:p>
        </p:txBody>
      </p:sp>
      <p:sp>
        <p:nvSpPr>
          <p:cNvPr id="14" name="TextBox 13">
            <a:extLst>
              <a:ext uri="{FF2B5EF4-FFF2-40B4-BE49-F238E27FC236}">
                <a16:creationId xmlns:a16="http://schemas.microsoft.com/office/drawing/2014/main" id="{D1FD75DC-F105-0904-B96B-A78980004433}"/>
              </a:ext>
            </a:extLst>
          </p:cNvPr>
          <p:cNvSpPr txBox="1"/>
          <p:nvPr/>
        </p:nvSpPr>
        <p:spPr>
          <a:xfrm>
            <a:off x="6611909" y="1506380"/>
            <a:ext cx="7954616" cy="2056910"/>
          </a:xfrm>
          <a:prstGeom prst="rect">
            <a:avLst/>
          </a:prstGeom>
          <a:noFill/>
        </p:spPr>
        <p:txBody>
          <a:bodyPr wrap="square">
            <a:spAutoFit/>
          </a:bodyPr>
          <a:lstStyle/>
          <a:p>
            <a:pPr marL="0" indent="0">
              <a:lnSpc>
                <a:spcPts val="2200"/>
              </a:lnSpc>
              <a:buNone/>
            </a:pPr>
            <a:r>
              <a:rPr lang="en-US" sz="1800" dirty="0">
                <a:solidFill>
                  <a:srgbClr val="3B3535"/>
                </a:solidFill>
                <a:latin typeface="Roboto Light" pitchFamily="34" charset="0"/>
                <a:ea typeface="Roboto Light" pitchFamily="34" charset="-122"/>
                <a:cs typeface="Roboto Light" pitchFamily="34" charset="-120"/>
              </a:rPr>
              <a:t>Class distribution shows that there is a class imbalance </a:t>
            </a:r>
          </a:p>
          <a:p>
            <a:pPr marL="0" indent="0">
              <a:lnSpc>
                <a:spcPts val="2200"/>
              </a:lnSpc>
              <a:buNone/>
            </a:pPr>
            <a:endParaRPr lang="en-US" sz="1800" dirty="0">
              <a:solidFill>
                <a:srgbClr val="3B3535"/>
              </a:solidFill>
              <a:latin typeface="Roboto Light" pitchFamily="34" charset="0"/>
              <a:ea typeface="Roboto Light" pitchFamily="34" charset="-122"/>
              <a:cs typeface="Roboto Light" pitchFamily="34" charset="-120"/>
            </a:endParaRP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0 (No Diabetes) has 85%. </a:t>
            </a: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1 (Pre-diabetes) has 5%.</a:t>
            </a: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2 (Diabetes) has 10%. </a:t>
            </a:r>
          </a:p>
          <a:p>
            <a:pPr marL="0" indent="0">
              <a:lnSpc>
                <a:spcPts val="2200"/>
              </a:lnSpc>
              <a:buNone/>
            </a:pPr>
            <a:endParaRPr lang="en-US" dirty="0">
              <a:solidFill>
                <a:srgbClr val="3B3535"/>
              </a:solidFill>
              <a:latin typeface="Roboto Light" pitchFamily="34" charset="0"/>
              <a:ea typeface="Roboto Light" pitchFamily="34" charset="-122"/>
              <a:cs typeface="Roboto Light" pitchFamily="34" charset="-120"/>
            </a:endParaRPr>
          </a:p>
          <a:p>
            <a:pPr marL="0" indent="0">
              <a:lnSpc>
                <a:spcPts val="2200"/>
              </a:lnSpc>
              <a:buNone/>
            </a:pPr>
            <a:r>
              <a:rPr lang="en-US" sz="1800" dirty="0">
                <a:solidFill>
                  <a:srgbClr val="3B3535"/>
                </a:solidFill>
                <a:latin typeface="Roboto Light" pitchFamily="34" charset="0"/>
                <a:ea typeface="Roboto Light" pitchFamily="34" charset="-122"/>
                <a:cs typeface="Roboto Light" pitchFamily="34" charset="-120"/>
              </a:rPr>
              <a:t>This imbalance was addressed during preprocessing.</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4B92B97-4B37-5FB7-71CC-5FE6A0A6CE58}"/>
              </a:ext>
            </a:extLst>
          </p:cNvPr>
          <p:cNvSpPr/>
          <p:nvPr/>
        </p:nvSpPr>
        <p:spPr>
          <a:xfrm>
            <a:off x="175324" y="416863"/>
            <a:ext cx="8404490" cy="704017"/>
          </a:xfrm>
          <a:prstGeom prst="rect">
            <a:avLst/>
          </a:prstGeom>
          <a:noFill/>
          <a:ln/>
        </p:spPr>
        <p:txBody>
          <a:bodyPr wrap="none" lIns="0" tIns="0" rIns="0" bIns="0" rtlCol="0" anchor="t"/>
          <a:lstStyle/>
          <a:p>
            <a:pPr>
              <a:lnSpc>
                <a:spcPts val="5500"/>
              </a:lnSpc>
            </a:pPr>
            <a:r>
              <a:rPr lang="en-US" sz="4400" dirty="0">
                <a:solidFill>
                  <a:srgbClr val="1F1E1E"/>
                </a:solidFill>
                <a:latin typeface="Red Hat Text"/>
                <a:ea typeface="Red Hat Text"/>
                <a:cs typeface="Red Hat Text"/>
              </a:rPr>
              <a:t>Research Questions from Data</a:t>
            </a:r>
            <a:endParaRPr lang="en-US" sz="4400" dirty="0"/>
          </a:p>
        </p:txBody>
      </p:sp>
      <p:sp>
        <p:nvSpPr>
          <p:cNvPr id="5" name="TextBox 4">
            <a:extLst>
              <a:ext uri="{FF2B5EF4-FFF2-40B4-BE49-F238E27FC236}">
                <a16:creationId xmlns:a16="http://schemas.microsoft.com/office/drawing/2014/main" id="{1DF55DF7-0942-39AB-9C74-B2B1C5EA2CF0}"/>
              </a:ext>
            </a:extLst>
          </p:cNvPr>
          <p:cNvSpPr txBox="1"/>
          <p:nvPr/>
        </p:nvSpPr>
        <p:spPr>
          <a:xfrm>
            <a:off x="172921" y="1256949"/>
            <a:ext cx="142823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oboto Light"/>
                <a:ea typeface="Calibri"/>
                <a:cs typeface="Calibri"/>
              </a:rPr>
              <a:t>We conducted</a:t>
            </a:r>
            <a:r>
              <a:rPr lang="en-US" sz="2000" b="1" dirty="0">
                <a:latin typeface="Roboto Light"/>
                <a:ea typeface="Calibri"/>
                <a:cs typeface="Calibri"/>
              </a:rPr>
              <a:t> multiple exploratory data analysis queries to see how </a:t>
            </a:r>
            <a:r>
              <a:rPr lang="en-US" sz="2000" b="1" err="1">
                <a:latin typeface="Roboto Light"/>
                <a:ea typeface="Calibri"/>
                <a:cs typeface="Calibri"/>
              </a:rPr>
              <a:t>diabtetic</a:t>
            </a:r>
            <a:r>
              <a:rPr lang="en-US" sz="2000" b="1" dirty="0">
                <a:latin typeface="Roboto Light"/>
                <a:ea typeface="Calibri"/>
                <a:cs typeface="Calibri"/>
              </a:rPr>
              <a:t> classes are distributed</a:t>
            </a:r>
            <a:r>
              <a:rPr lang="en-US" sz="2000" dirty="0">
                <a:latin typeface="Roboto Light"/>
                <a:ea typeface="Calibri"/>
                <a:cs typeface="Calibri"/>
              </a:rPr>
              <a:t> across various age, education, BMI and gender levels. However, these were some of the </a:t>
            </a:r>
            <a:r>
              <a:rPr lang="en-US" sz="2000" b="1" dirty="0">
                <a:latin typeface="Roboto Light"/>
                <a:ea typeface="Calibri"/>
                <a:cs typeface="Calibri"/>
              </a:rPr>
              <a:t>main research questions </a:t>
            </a:r>
            <a:r>
              <a:rPr lang="en-US" sz="2000" dirty="0">
                <a:latin typeface="Roboto Light"/>
                <a:ea typeface="Calibri"/>
                <a:cs typeface="Calibri"/>
              </a:rPr>
              <a:t>we wanted to answer</a:t>
            </a:r>
            <a:endParaRPr lang="en-US" sz="2000">
              <a:latin typeface="Roboto Light"/>
              <a:ea typeface="Roboto Light"/>
              <a:cs typeface="Roboto Light"/>
            </a:endParaRPr>
          </a:p>
        </p:txBody>
      </p:sp>
      <p:sp>
        <p:nvSpPr>
          <p:cNvPr id="7" name="Text 1">
            <a:extLst>
              <a:ext uri="{FF2B5EF4-FFF2-40B4-BE49-F238E27FC236}">
                <a16:creationId xmlns:a16="http://schemas.microsoft.com/office/drawing/2014/main" id="{7AAD4C89-D918-028E-E56D-2C62D493CE61}"/>
              </a:ext>
            </a:extLst>
          </p:cNvPr>
          <p:cNvSpPr/>
          <p:nvPr/>
        </p:nvSpPr>
        <p:spPr>
          <a:xfrm>
            <a:off x="586125" y="2266287"/>
            <a:ext cx="2790349" cy="348853"/>
          </a:xfrm>
          <a:prstGeom prst="rect">
            <a:avLst/>
          </a:prstGeom>
          <a:noFill/>
          <a:ln/>
        </p:spPr>
        <p:txBody>
          <a:bodyPr wrap="none" lIns="0" tIns="0" rIns="0" bIns="0" rtlCol="0" anchor="t"/>
          <a:lstStyle/>
          <a:p>
            <a:pPr marL="457200" indent="-457200" algn="l">
              <a:lnSpc>
                <a:spcPts val="2700"/>
              </a:lnSpc>
              <a:buAutoNum type="arabicPeriod"/>
            </a:pPr>
            <a:endParaRPr lang="en-US" sz="2150" dirty="0">
              <a:solidFill>
                <a:srgbClr val="3B3535"/>
              </a:solidFill>
              <a:latin typeface="Red Hat Text"/>
              <a:ea typeface="Red Hat Text"/>
              <a:cs typeface="Red Hat Text"/>
            </a:endParaRPr>
          </a:p>
        </p:txBody>
      </p:sp>
      <p:sp>
        <p:nvSpPr>
          <p:cNvPr id="9" name="Text 1">
            <a:extLst>
              <a:ext uri="{FF2B5EF4-FFF2-40B4-BE49-F238E27FC236}">
                <a16:creationId xmlns:a16="http://schemas.microsoft.com/office/drawing/2014/main" id="{F6003982-10E0-A1BD-6935-0162287D8876}"/>
              </a:ext>
            </a:extLst>
          </p:cNvPr>
          <p:cNvSpPr/>
          <p:nvPr/>
        </p:nvSpPr>
        <p:spPr>
          <a:xfrm>
            <a:off x="175725" y="3166287"/>
            <a:ext cx="10379149" cy="3365653"/>
          </a:xfrm>
          <a:prstGeom prst="rect">
            <a:avLst/>
          </a:prstGeom>
          <a:noFill/>
          <a:ln/>
        </p:spPr>
        <p:txBody>
          <a:bodyPr wrap="none" lIns="0" tIns="0" rIns="0" bIns="0" rtlCol="0" anchor="ctr"/>
          <a:lstStyle/>
          <a:p>
            <a:pPr marL="457200" indent="-457200">
              <a:buFont typeface="Wingdings"/>
              <a:buChar char="Ø"/>
            </a:pPr>
            <a:r>
              <a:rPr lang="en-US" sz="3200" dirty="0">
                <a:solidFill>
                  <a:srgbClr val="3B3535"/>
                </a:solidFill>
                <a:latin typeface="Red Hat Text"/>
                <a:ea typeface="+mn-lt"/>
                <a:cs typeface="+mn-lt"/>
              </a:rPr>
              <a:t>What is the relationship between mental health issues and diabetes status?</a:t>
            </a:r>
            <a:endParaRPr lang="en-US" sz="3200">
              <a:solidFill>
                <a:srgbClr val="3B3535"/>
              </a:solidFill>
              <a:latin typeface="Red Hat Text"/>
              <a:ea typeface="Calibri"/>
              <a:cs typeface="Calibri"/>
            </a:endParaRPr>
          </a:p>
          <a:p>
            <a:pPr marL="457200" indent="-457200">
              <a:buFont typeface="Wingdings"/>
              <a:buChar char="Ø"/>
            </a:pPr>
            <a:r>
              <a:rPr lang="en-US" sz="3200" dirty="0">
                <a:solidFill>
                  <a:srgbClr val="3B3535"/>
                </a:solidFill>
                <a:latin typeface="Red Hat Text"/>
                <a:ea typeface="+mn-lt"/>
                <a:cs typeface="+mn-lt"/>
              </a:rPr>
              <a:t>Is there a relationship between smoking and diabetes?</a:t>
            </a:r>
          </a:p>
          <a:p>
            <a:pPr marL="457200" indent="-457200">
              <a:buFont typeface="Wingdings"/>
              <a:buChar char="Ø"/>
            </a:pPr>
            <a:r>
              <a:rPr lang="en-US" sz="3200" dirty="0">
                <a:solidFill>
                  <a:srgbClr val="3B3535"/>
                </a:solidFill>
                <a:latin typeface="Red Hat Text"/>
                <a:ea typeface="+mn-lt"/>
                <a:cs typeface="+mn-lt"/>
              </a:rPr>
              <a:t>How does the percentage of individuals who consume fruits daily vary across diabetes categories?</a:t>
            </a:r>
            <a:endParaRPr lang="en-US" sz="3200" dirty="0">
              <a:solidFill>
                <a:srgbClr val="3B3535"/>
              </a:solidFill>
              <a:latin typeface="Red Hat Text"/>
              <a:ea typeface="Calibri" panose="020F0502020204030204"/>
              <a:cs typeface="Calibri" panose="020F0502020204030204"/>
            </a:endParaRPr>
          </a:p>
          <a:p>
            <a:pPr marL="457200" indent="-457200">
              <a:buFont typeface="Wingdings"/>
              <a:buChar char="Ø"/>
            </a:pPr>
            <a:r>
              <a:rPr lang="en-US" sz="3200" dirty="0">
                <a:solidFill>
                  <a:srgbClr val="3B3535"/>
                </a:solidFill>
                <a:latin typeface="Red Hat Text"/>
                <a:ea typeface="+mn-lt"/>
                <a:cs typeface="+mn-lt"/>
              </a:rPr>
              <a:t>Does difficulty walking (</a:t>
            </a:r>
            <a:r>
              <a:rPr lang="en-US" sz="3200" err="1">
                <a:solidFill>
                  <a:srgbClr val="3B3535"/>
                </a:solidFill>
                <a:latin typeface="Red Hat Text"/>
                <a:ea typeface="+mn-lt"/>
                <a:cs typeface="+mn-lt"/>
              </a:rPr>
              <a:t>DiffWalk</a:t>
            </a:r>
            <a:r>
              <a:rPr lang="en-US" sz="3200" dirty="0">
                <a:solidFill>
                  <a:srgbClr val="3B3535"/>
                </a:solidFill>
                <a:latin typeface="Red Hat Text"/>
                <a:ea typeface="+mn-lt"/>
                <a:cs typeface="+mn-lt"/>
              </a:rPr>
              <a:t>) increase with diabetes?</a:t>
            </a:r>
          </a:p>
          <a:p>
            <a:pPr marL="457200" indent="-457200">
              <a:buFont typeface="Wingdings"/>
              <a:buChar char="Ø"/>
            </a:pPr>
            <a:r>
              <a:rPr lang="en-US" sz="3200" dirty="0">
                <a:solidFill>
                  <a:srgbClr val="3B3535"/>
                </a:solidFill>
                <a:latin typeface="Red Hat Text"/>
                <a:ea typeface="+mn-lt"/>
                <a:cs typeface="+mn-lt"/>
              </a:rPr>
              <a:t>Does income level impact diabetes prevalence?</a:t>
            </a:r>
            <a:endParaRPr lang="en-US" sz="3200" dirty="0">
              <a:solidFill>
                <a:srgbClr val="3B3535"/>
              </a:solidFill>
              <a:latin typeface="Red Hat Text"/>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p:txBody>
      </p:sp>
      <p:sp>
        <p:nvSpPr>
          <p:cNvPr id="15" name="TextBox 14">
            <a:extLst>
              <a:ext uri="{FF2B5EF4-FFF2-40B4-BE49-F238E27FC236}">
                <a16:creationId xmlns:a16="http://schemas.microsoft.com/office/drawing/2014/main" id="{B3E62FDA-0BC0-760F-16E0-487AF1F9B141}"/>
              </a:ext>
            </a:extLst>
          </p:cNvPr>
          <p:cNvSpPr txBox="1"/>
          <p:nvPr/>
        </p:nvSpPr>
        <p:spPr>
          <a:xfrm>
            <a:off x="1118624" y="6263023"/>
            <a:ext cx="129033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Red Hat Text"/>
                <a:ea typeface="Calibri"/>
                <a:cs typeface="Calibri"/>
              </a:rPr>
              <a:t>!These research questions diagnose the impact and the symptoms of diabetes!</a:t>
            </a:r>
          </a:p>
        </p:txBody>
      </p:sp>
      <p:pic>
        <p:nvPicPr>
          <p:cNvPr id="16" name="Picture 15" descr="Stethoscope on white background">
            <a:extLst>
              <a:ext uri="{FF2B5EF4-FFF2-40B4-BE49-F238E27FC236}">
                <a16:creationId xmlns:a16="http://schemas.microsoft.com/office/drawing/2014/main" id="{D6200CEC-A77F-13E9-C3E6-504BB9C55F35}"/>
              </a:ext>
            </a:extLst>
          </p:cNvPr>
          <p:cNvPicPr>
            <a:picLocks noChangeAspect="1"/>
          </p:cNvPicPr>
          <p:nvPr/>
        </p:nvPicPr>
        <p:blipFill>
          <a:blip r:embed="rId2"/>
          <a:stretch>
            <a:fillRect/>
          </a:stretch>
        </p:blipFill>
        <p:spPr>
          <a:xfrm>
            <a:off x="10432800" y="2613403"/>
            <a:ext cx="4024800" cy="2685994"/>
          </a:xfrm>
          <a:prstGeom prst="rect">
            <a:avLst/>
          </a:prstGeom>
        </p:spPr>
      </p:pic>
      <p:pic>
        <p:nvPicPr>
          <p:cNvPr id="18" name="Graphic 17" descr="Heartbeat with solid fill">
            <a:extLst>
              <a:ext uri="{FF2B5EF4-FFF2-40B4-BE49-F238E27FC236}">
                <a16:creationId xmlns:a16="http://schemas.microsoft.com/office/drawing/2014/main" id="{D68DD134-25BA-6E2F-22B1-B28A803C2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3722" y="6927742"/>
            <a:ext cx="914400" cy="914400"/>
          </a:xfrm>
          <a:prstGeom prst="rect">
            <a:avLst/>
          </a:prstGeom>
        </p:spPr>
      </p:pic>
      <p:pic>
        <p:nvPicPr>
          <p:cNvPr id="19" name="Graphic 18" descr="Medical with solid fill">
            <a:extLst>
              <a:ext uri="{FF2B5EF4-FFF2-40B4-BE49-F238E27FC236}">
                <a16:creationId xmlns:a16="http://schemas.microsoft.com/office/drawing/2014/main" id="{4844F2F6-33A5-1900-4970-9A83EA152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61451" y="6923383"/>
            <a:ext cx="914400" cy="914400"/>
          </a:xfrm>
          <a:prstGeom prst="rect">
            <a:avLst/>
          </a:prstGeom>
        </p:spPr>
      </p:pic>
      <p:pic>
        <p:nvPicPr>
          <p:cNvPr id="20" name="Graphic 19" descr="Heart with pulse with solid fill">
            <a:extLst>
              <a:ext uri="{FF2B5EF4-FFF2-40B4-BE49-F238E27FC236}">
                <a16:creationId xmlns:a16="http://schemas.microsoft.com/office/drawing/2014/main" id="{4C2ACAFA-56C5-490C-E2A9-7C34DB59EA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67" y="6926774"/>
            <a:ext cx="914400" cy="914400"/>
          </a:xfrm>
          <a:prstGeom prst="rect">
            <a:avLst/>
          </a:prstGeom>
        </p:spPr>
      </p:pic>
    </p:spTree>
    <p:extLst>
      <p:ext uri="{BB962C8B-B14F-4D97-AF65-F5344CB8AC3E}">
        <p14:creationId xmlns:p14="http://schemas.microsoft.com/office/powerpoint/2010/main" val="249090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2F28-3AC9-7071-10B3-1A9C32E535CC}"/>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995FED2-38EC-4B76-2462-17680F24D402}"/>
              </a:ext>
            </a:extLst>
          </p:cNvPr>
          <p:cNvSpPr/>
          <p:nvPr/>
        </p:nvSpPr>
        <p:spPr>
          <a:xfrm>
            <a:off x="175324" y="416863"/>
            <a:ext cx="8404490" cy="704017"/>
          </a:xfrm>
          <a:prstGeom prst="rect">
            <a:avLst/>
          </a:prstGeom>
          <a:noFill/>
          <a:ln/>
        </p:spPr>
        <p:txBody>
          <a:bodyPr wrap="none" lIns="0" tIns="0" rIns="0" bIns="0" rtlCol="0" anchor="t"/>
          <a:lstStyle/>
          <a:p>
            <a:pPr>
              <a:lnSpc>
                <a:spcPts val="5500"/>
              </a:lnSpc>
            </a:pPr>
            <a:r>
              <a:rPr lang="en-US" sz="4400" dirty="0">
                <a:solidFill>
                  <a:srgbClr val="1F1E1E"/>
                </a:solidFill>
                <a:latin typeface="Red Hat Text"/>
                <a:ea typeface="Red Hat Text"/>
                <a:cs typeface="Red Hat Text"/>
              </a:rPr>
              <a:t>Research Answers from Data</a:t>
            </a:r>
            <a:endParaRPr lang="en-US" sz="4400" dirty="0"/>
          </a:p>
        </p:txBody>
      </p:sp>
      <p:sp>
        <p:nvSpPr>
          <p:cNvPr id="7" name="Text 1">
            <a:extLst>
              <a:ext uri="{FF2B5EF4-FFF2-40B4-BE49-F238E27FC236}">
                <a16:creationId xmlns:a16="http://schemas.microsoft.com/office/drawing/2014/main" id="{B1D435D4-F55C-5641-3E6E-338FFEEA257F}"/>
              </a:ext>
            </a:extLst>
          </p:cNvPr>
          <p:cNvSpPr/>
          <p:nvPr/>
        </p:nvSpPr>
        <p:spPr>
          <a:xfrm>
            <a:off x="586125" y="2266287"/>
            <a:ext cx="2790349" cy="348853"/>
          </a:xfrm>
          <a:prstGeom prst="rect">
            <a:avLst/>
          </a:prstGeom>
          <a:noFill/>
          <a:ln/>
        </p:spPr>
        <p:txBody>
          <a:bodyPr wrap="none" lIns="0" tIns="0" rIns="0" bIns="0" rtlCol="0" anchor="t"/>
          <a:lstStyle/>
          <a:p>
            <a:pPr marL="457200" indent="-457200" algn="l">
              <a:lnSpc>
                <a:spcPts val="2700"/>
              </a:lnSpc>
              <a:buAutoNum type="arabicPeriod"/>
            </a:pPr>
            <a:endParaRPr lang="en-US" sz="2150" dirty="0">
              <a:solidFill>
                <a:srgbClr val="3B3535"/>
              </a:solidFill>
              <a:latin typeface="Red Hat Text"/>
              <a:ea typeface="Red Hat Text"/>
              <a:cs typeface="Red Hat Text"/>
            </a:endParaRPr>
          </a:p>
        </p:txBody>
      </p:sp>
      <p:pic>
        <p:nvPicPr>
          <p:cNvPr id="10" name="Picture 9">
            <a:extLst>
              <a:ext uri="{FF2B5EF4-FFF2-40B4-BE49-F238E27FC236}">
                <a16:creationId xmlns:a16="http://schemas.microsoft.com/office/drawing/2014/main" id="{CD280F1F-C87E-AF51-4238-F8ED325C0F6A}"/>
              </a:ext>
            </a:extLst>
          </p:cNvPr>
          <p:cNvPicPr>
            <a:picLocks noChangeAspect="1"/>
          </p:cNvPicPr>
          <p:nvPr/>
        </p:nvPicPr>
        <p:blipFill>
          <a:blip r:embed="rId2"/>
          <a:stretch>
            <a:fillRect/>
          </a:stretch>
        </p:blipFill>
        <p:spPr>
          <a:xfrm>
            <a:off x="975760" y="1370751"/>
            <a:ext cx="4803300" cy="1786200"/>
          </a:xfrm>
          <a:prstGeom prst="rect">
            <a:avLst/>
          </a:prstGeom>
        </p:spPr>
      </p:pic>
      <p:pic>
        <p:nvPicPr>
          <p:cNvPr id="11" name="Picture 10">
            <a:extLst>
              <a:ext uri="{FF2B5EF4-FFF2-40B4-BE49-F238E27FC236}">
                <a16:creationId xmlns:a16="http://schemas.microsoft.com/office/drawing/2014/main" id="{AB150D04-BE73-EEAE-CD96-E271B0FFA635}"/>
              </a:ext>
            </a:extLst>
          </p:cNvPr>
          <p:cNvPicPr>
            <a:picLocks noChangeAspect="1"/>
          </p:cNvPicPr>
          <p:nvPr/>
        </p:nvPicPr>
        <p:blipFill>
          <a:blip r:embed="rId3"/>
          <a:stretch>
            <a:fillRect/>
          </a:stretch>
        </p:blipFill>
        <p:spPr>
          <a:xfrm>
            <a:off x="967644" y="3484519"/>
            <a:ext cx="4808550" cy="1829850"/>
          </a:xfrm>
          <a:prstGeom prst="rect">
            <a:avLst/>
          </a:prstGeom>
        </p:spPr>
      </p:pic>
      <p:pic>
        <p:nvPicPr>
          <p:cNvPr id="12" name="Picture 11">
            <a:extLst>
              <a:ext uri="{FF2B5EF4-FFF2-40B4-BE49-F238E27FC236}">
                <a16:creationId xmlns:a16="http://schemas.microsoft.com/office/drawing/2014/main" id="{3637C28C-7E21-278F-FF40-1A214271A5FD}"/>
              </a:ext>
            </a:extLst>
          </p:cNvPr>
          <p:cNvPicPr>
            <a:picLocks noChangeAspect="1"/>
          </p:cNvPicPr>
          <p:nvPr/>
        </p:nvPicPr>
        <p:blipFill>
          <a:blip r:embed="rId4"/>
          <a:stretch>
            <a:fillRect/>
          </a:stretch>
        </p:blipFill>
        <p:spPr>
          <a:xfrm>
            <a:off x="8092100" y="1329297"/>
            <a:ext cx="4915950" cy="1830300"/>
          </a:xfrm>
          <a:prstGeom prst="rect">
            <a:avLst/>
          </a:prstGeom>
        </p:spPr>
      </p:pic>
      <p:pic>
        <p:nvPicPr>
          <p:cNvPr id="13" name="Picture 12">
            <a:extLst>
              <a:ext uri="{FF2B5EF4-FFF2-40B4-BE49-F238E27FC236}">
                <a16:creationId xmlns:a16="http://schemas.microsoft.com/office/drawing/2014/main" id="{494FDA8E-C031-D425-D0BD-7B53ACC328F2}"/>
              </a:ext>
            </a:extLst>
          </p:cNvPr>
          <p:cNvPicPr>
            <a:picLocks noChangeAspect="1"/>
          </p:cNvPicPr>
          <p:nvPr/>
        </p:nvPicPr>
        <p:blipFill>
          <a:blip r:embed="rId5"/>
          <a:stretch>
            <a:fillRect/>
          </a:stretch>
        </p:blipFill>
        <p:spPr>
          <a:xfrm>
            <a:off x="1129312" y="5884547"/>
            <a:ext cx="4652400" cy="1659150"/>
          </a:xfrm>
          <a:prstGeom prst="rect">
            <a:avLst/>
          </a:prstGeom>
        </p:spPr>
      </p:pic>
      <p:pic>
        <p:nvPicPr>
          <p:cNvPr id="14" name="Picture 13">
            <a:extLst>
              <a:ext uri="{FF2B5EF4-FFF2-40B4-BE49-F238E27FC236}">
                <a16:creationId xmlns:a16="http://schemas.microsoft.com/office/drawing/2014/main" id="{D3A3CC2E-131A-E110-12A7-7B293E71FD1A}"/>
              </a:ext>
            </a:extLst>
          </p:cNvPr>
          <p:cNvPicPr>
            <a:picLocks noChangeAspect="1"/>
          </p:cNvPicPr>
          <p:nvPr/>
        </p:nvPicPr>
        <p:blipFill>
          <a:blip r:embed="rId6"/>
          <a:stretch>
            <a:fillRect/>
          </a:stretch>
        </p:blipFill>
        <p:spPr>
          <a:xfrm>
            <a:off x="7072214" y="3407492"/>
            <a:ext cx="7419328" cy="4140000"/>
          </a:xfrm>
          <a:prstGeom prst="rect">
            <a:avLst/>
          </a:prstGeom>
        </p:spPr>
      </p:pic>
    </p:spTree>
    <p:extLst>
      <p:ext uri="{BB962C8B-B14F-4D97-AF65-F5344CB8AC3E}">
        <p14:creationId xmlns:p14="http://schemas.microsoft.com/office/powerpoint/2010/main" val="322104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37724" y="7336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Correlation Analysis</a:t>
            </a:r>
            <a:endParaRPr lang="en-US" sz="4400" dirty="0"/>
          </a:p>
        </p:txBody>
      </p:sp>
      <p:sp>
        <p:nvSpPr>
          <p:cNvPr id="4" name="Shape 1"/>
          <p:cNvSpPr/>
          <p:nvPr/>
        </p:nvSpPr>
        <p:spPr>
          <a:xfrm>
            <a:off x="1181457" y="1796653"/>
            <a:ext cx="30480" cy="5699284"/>
          </a:xfrm>
          <a:prstGeom prst="roundRect">
            <a:avLst>
              <a:gd name="adj" fmla="val 117806"/>
            </a:avLst>
          </a:prstGeom>
          <a:solidFill>
            <a:srgbClr val="D9CECE"/>
          </a:solidFill>
          <a:ln/>
        </p:spPr>
        <p:txBody>
          <a:bodyPr/>
          <a:lstStyle/>
          <a:p>
            <a:endParaRPr lang="en-US"/>
          </a:p>
        </p:txBody>
      </p:sp>
      <p:sp>
        <p:nvSpPr>
          <p:cNvPr id="5" name="Shape 2"/>
          <p:cNvSpPr/>
          <p:nvPr/>
        </p:nvSpPr>
        <p:spPr>
          <a:xfrm>
            <a:off x="1435477" y="2319814"/>
            <a:ext cx="837724" cy="30480"/>
          </a:xfrm>
          <a:prstGeom prst="roundRect">
            <a:avLst>
              <a:gd name="adj" fmla="val 117806"/>
            </a:avLst>
          </a:prstGeom>
          <a:solidFill>
            <a:srgbClr val="D9CECE"/>
          </a:solidFill>
          <a:ln/>
        </p:spPr>
        <p:txBody>
          <a:bodyPr/>
          <a:lstStyle/>
          <a:p>
            <a:endParaRPr lang="en-US"/>
          </a:p>
        </p:txBody>
      </p:sp>
      <p:sp>
        <p:nvSpPr>
          <p:cNvPr id="6" name="Shape 3"/>
          <p:cNvSpPr/>
          <p:nvPr/>
        </p:nvSpPr>
        <p:spPr>
          <a:xfrm>
            <a:off x="927437" y="2065853"/>
            <a:ext cx="538520" cy="538520"/>
          </a:xfrm>
          <a:prstGeom prst="roundRect">
            <a:avLst>
              <a:gd name="adj" fmla="val 6668"/>
            </a:avLst>
          </a:prstGeom>
          <a:solidFill>
            <a:srgbClr val="F3E8E8"/>
          </a:solidFill>
          <a:ln/>
        </p:spPr>
        <p:txBody>
          <a:bodyPr/>
          <a:lstStyle/>
          <a:p>
            <a:endParaRPr lang="en-US"/>
          </a:p>
        </p:txBody>
      </p:sp>
      <p:sp>
        <p:nvSpPr>
          <p:cNvPr id="7" name="Text 4"/>
          <p:cNvSpPr/>
          <p:nvPr/>
        </p:nvSpPr>
        <p:spPr>
          <a:xfrm>
            <a:off x="1144726" y="2166104"/>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Pearson Correlation</a:t>
            </a:r>
            <a:endParaRPr lang="en-US" sz="2200" dirty="0"/>
          </a:p>
        </p:txBody>
      </p:sp>
      <p:sp>
        <p:nvSpPr>
          <p:cNvPr id="9" name="Text 6"/>
          <p:cNvSpPr/>
          <p:nvPr/>
        </p:nvSpPr>
        <p:spPr>
          <a:xfrm>
            <a:off x="2513290" y="2531507"/>
            <a:ext cx="383052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Used to identify strongest predictors. </a:t>
            </a:r>
            <a:endParaRPr lang="en-US" sz="1850" dirty="0"/>
          </a:p>
        </p:txBody>
      </p:sp>
      <p:sp>
        <p:nvSpPr>
          <p:cNvPr id="10" name="Shape 7"/>
          <p:cNvSpPr/>
          <p:nvPr/>
        </p:nvSpPr>
        <p:spPr>
          <a:xfrm>
            <a:off x="1435477" y="4299347"/>
            <a:ext cx="837724" cy="30480"/>
          </a:xfrm>
          <a:prstGeom prst="roundRect">
            <a:avLst>
              <a:gd name="adj" fmla="val 117806"/>
            </a:avLst>
          </a:prstGeom>
          <a:solidFill>
            <a:srgbClr val="D9CECE"/>
          </a:solidFill>
          <a:ln/>
        </p:spPr>
        <p:txBody>
          <a:bodyPr/>
          <a:lstStyle/>
          <a:p>
            <a:endParaRPr lang="en-US"/>
          </a:p>
        </p:txBody>
      </p:sp>
      <p:sp>
        <p:nvSpPr>
          <p:cNvPr id="11" name="Shape 8"/>
          <p:cNvSpPr/>
          <p:nvPr/>
        </p:nvSpPr>
        <p:spPr>
          <a:xfrm>
            <a:off x="927437" y="4045387"/>
            <a:ext cx="538520" cy="538520"/>
          </a:xfrm>
          <a:prstGeom prst="roundRect">
            <a:avLst>
              <a:gd name="adj" fmla="val 6668"/>
            </a:avLst>
          </a:prstGeom>
          <a:solidFill>
            <a:srgbClr val="F3E8E8"/>
          </a:solidFill>
          <a:ln/>
        </p:spPr>
        <p:txBody>
          <a:bodyPr/>
          <a:lstStyle/>
          <a:p>
            <a:endParaRPr lang="en-US"/>
          </a:p>
        </p:txBody>
      </p:sp>
      <p:sp>
        <p:nvSpPr>
          <p:cNvPr id="12" name="Text 9"/>
          <p:cNvSpPr/>
          <p:nvPr/>
        </p:nvSpPr>
        <p:spPr>
          <a:xfrm>
            <a:off x="10953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Multicollinearity</a:t>
            </a:r>
            <a:endParaRPr lang="en-US" sz="2200" dirty="0"/>
          </a:p>
        </p:txBody>
      </p:sp>
      <p:sp>
        <p:nvSpPr>
          <p:cNvPr id="14" name="Text 11"/>
          <p:cNvSpPr/>
          <p:nvPr/>
        </p:nvSpPr>
        <p:spPr>
          <a:xfrm>
            <a:off x="2513290" y="4511040"/>
            <a:ext cx="3956924"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Avoided multicollinearity in model training. Ensures model stability.</a:t>
            </a:r>
            <a:endParaRPr lang="en-US" sz="1850" dirty="0"/>
          </a:p>
        </p:txBody>
      </p:sp>
      <p:sp>
        <p:nvSpPr>
          <p:cNvPr id="15" name="Shape 12"/>
          <p:cNvSpPr/>
          <p:nvPr/>
        </p:nvSpPr>
        <p:spPr>
          <a:xfrm>
            <a:off x="1435477" y="6278880"/>
            <a:ext cx="837724" cy="30480"/>
          </a:xfrm>
          <a:prstGeom prst="roundRect">
            <a:avLst>
              <a:gd name="adj" fmla="val 117806"/>
            </a:avLst>
          </a:prstGeom>
          <a:solidFill>
            <a:srgbClr val="D9CECE"/>
          </a:solidFill>
          <a:ln/>
        </p:spPr>
        <p:txBody>
          <a:bodyPr/>
          <a:lstStyle/>
          <a:p>
            <a:endParaRPr lang="en-US"/>
          </a:p>
        </p:txBody>
      </p:sp>
      <p:sp>
        <p:nvSpPr>
          <p:cNvPr id="16" name="Shape 13"/>
          <p:cNvSpPr/>
          <p:nvPr/>
        </p:nvSpPr>
        <p:spPr>
          <a:xfrm>
            <a:off x="927437" y="6024920"/>
            <a:ext cx="538520" cy="538520"/>
          </a:xfrm>
          <a:prstGeom prst="roundRect">
            <a:avLst>
              <a:gd name="adj" fmla="val 6668"/>
            </a:avLst>
          </a:prstGeom>
          <a:solidFill>
            <a:srgbClr val="F3E8E8"/>
          </a:solidFill>
          <a:ln/>
        </p:spPr>
        <p:txBody>
          <a:bodyPr/>
          <a:lstStyle/>
          <a:p>
            <a:endParaRPr lang="en-US"/>
          </a:p>
        </p:txBody>
      </p:sp>
      <p:sp>
        <p:nvSpPr>
          <p:cNvPr id="17" name="Text 14"/>
          <p:cNvSpPr/>
          <p:nvPr/>
        </p:nvSpPr>
        <p:spPr>
          <a:xfrm>
            <a:off x="10953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Selection</a:t>
            </a:r>
            <a:endParaRPr lang="en-US" sz="2200" dirty="0"/>
          </a:p>
        </p:txBody>
      </p:sp>
      <p:sp>
        <p:nvSpPr>
          <p:cNvPr id="19" name="Text 16"/>
          <p:cNvSpPr/>
          <p:nvPr/>
        </p:nvSpPr>
        <p:spPr>
          <a:xfrm>
            <a:off x="2513290" y="6490572"/>
            <a:ext cx="3956924" cy="110292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Guides feature engineering and selection to enhances model efficiency.</a:t>
            </a:r>
            <a:endParaRPr lang="en-US" sz="1850" dirty="0"/>
          </a:p>
        </p:txBody>
      </p:sp>
      <p:sp>
        <p:nvSpPr>
          <p:cNvPr id="36" name="Text 0">
            <a:extLst>
              <a:ext uri="{FF2B5EF4-FFF2-40B4-BE49-F238E27FC236}">
                <a16:creationId xmlns:a16="http://schemas.microsoft.com/office/drawing/2014/main" id="{006AC043-A401-F668-1B02-5F97127F7207}"/>
              </a:ext>
            </a:extLst>
          </p:cNvPr>
          <p:cNvSpPr/>
          <p:nvPr/>
        </p:nvSpPr>
        <p:spPr>
          <a:xfrm>
            <a:off x="6990157" y="733663"/>
            <a:ext cx="7400568" cy="633651"/>
          </a:xfrm>
          <a:prstGeom prst="rect">
            <a:avLst/>
          </a:prstGeom>
          <a:noFill/>
          <a:ln/>
        </p:spPr>
        <p:txBody>
          <a:bodyPr wrap="none" lIns="0" tIns="0" rIns="0" bIns="0" rtlCol="0" anchor="t"/>
          <a:lstStyle/>
          <a:p>
            <a:pPr marL="0" indent="0">
              <a:lnSpc>
                <a:spcPts val="4950"/>
              </a:lnSpc>
              <a:buNone/>
            </a:pPr>
            <a:r>
              <a:rPr lang="en-US" sz="4400" dirty="0">
                <a:solidFill>
                  <a:srgbClr val="1F1E1E"/>
                </a:solidFill>
                <a:latin typeface="Red Hat Text" pitchFamily="34" charset="0"/>
                <a:ea typeface="Red Hat Text" pitchFamily="34" charset="-122"/>
                <a:cs typeface="Red Hat Text" pitchFamily="34" charset="-120"/>
              </a:rPr>
              <a:t>Key Features Identified</a:t>
            </a:r>
            <a:endParaRPr lang="en-US" sz="4400" dirty="0"/>
          </a:p>
        </p:txBody>
      </p:sp>
      <p:sp>
        <p:nvSpPr>
          <p:cNvPr id="37" name="Shape 1">
            <a:extLst>
              <a:ext uri="{FF2B5EF4-FFF2-40B4-BE49-F238E27FC236}">
                <a16:creationId xmlns:a16="http://schemas.microsoft.com/office/drawing/2014/main" id="{7705101E-E772-644D-5B1A-44CA4386856B}"/>
              </a:ext>
            </a:extLst>
          </p:cNvPr>
          <p:cNvSpPr/>
          <p:nvPr/>
        </p:nvSpPr>
        <p:spPr>
          <a:xfrm>
            <a:off x="6990157" y="1776650"/>
            <a:ext cx="7468553" cy="1221343"/>
          </a:xfrm>
          <a:prstGeom prst="roundRect">
            <a:avLst>
              <a:gd name="adj" fmla="val 2646"/>
            </a:avLst>
          </a:prstGeom>
          <a:solidFill>
            <a:srgbClr val="F3E8E8"/>
          </a:solidFill>
          <a:ln/>
        </p:spPr>
        <p:txBody>
          <a:bodyPr/>
          <a:lstStyle/>
          <a:p>
            <a:endParaRPr lang="en-US" dirty="0"/>
          </a:p>
        </p:txBody>
      </p:sp>
      <p:sp>
        <p:nvSpPr>
          <p:cNvPr id="38" name="Text 2">
            <a:extLst>
              <a:ext uri="{FF2B5EF4-FFF2-40B4-BE49-F238E27FC236}">
                <a16:creationId xmlns:a16="http://schemas.microsoft.com/office/drawing/2014/main" id="{8CBFABCF-5A0B-08BC-81ED-B9C281D55097}"/>
              </a:ext>
            </a:extLst>
          </p:cNvPr>
          <p:cNvSpPr/>
          <p:nvPr/>
        </p:nvSpPr>
        <p:spPr>
          <a:xfrm>
            <a:off x="7205541" y="1905833"/>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HighBP</a:t>
            </a:r>
            <a:endParaRPr lang="en-US" sz="1950" dirty="0"/>
          </a:p>
        </p:txBody>
      </p:sp>
      <p:sp>
        <p:nvSpPr>
          <p:cNvPr id="39" name="Text 3">
            <a:extLst>
              <a:ext uri="{FF2B5EF4-FFF2-40B4-BE49-F238E27FC236}">
                <a16:creationId xmlns:a16="http://schemas.microsoft.com/office/drawing/2014/main" id="{2A76449E-98E7-4472-0135-57F15D2D569D}"/>
              </a:ext>
            </a:extLst>
          </p:cNvPr>
          <p:cNvSpPr/>
          <p:nvPr/>
        </p:nvSpPr>
        <p:spPr>
          <a:xfrm>
            <a:off x="7205541" y="2351841"/>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Hypertension significantly increases diabetes risk.</a:t>
            </a:r>
            <a:endParaRPr lang="en-US" sz="1650" dirty="0"/>
          </a:p>
        </p:txBody>
      </p:sp>
      <p:sp>
        <p:nvSpPr>
          <p:cNvPr id="40" name="Shape 4">
            <a:extLst>
              <a:ext uri="{FF2B5EF4-FFF2-40B4-BE49-F238E27FC236}">
                <a16:creationId xmlns:a16="http://schemas.microsoft.com/office/drawing/2014/main" id="{7E8C612D-BE67-AF82-31DF-D9E4E4B566A7}"/>
              </a:ext>
            </a:extLst>
          </p:cNvPr>
          <p:cNvSpPr/>
          <p:nvPr/>
        </p:nvSpPr>
        <p:spPr>
          <a:xfrm>
            <a:off x="6990157" y="3262193"/>
            <a:ext cx="7468553" cy="1221343"/>
          </a:xfrm>
          <a:prstGeom prst="roundRect">
            <a:avLst>
              <a:gd name="adj" fmla="val 2646"/>
            </a:avLst>
          </a:prstGeom>
          <a:solidFill>
            <a:srgbClr val="F3E8E8"/>
          </a:solidFill>
          <a:ln/>
        </p:spPr>
        <p:txBody>
          <a:bodyPr/>
          <a:lstStyle/>
          <a:p>
            <a:endParaRPr lang="en-US"/>
          </a:p>
        </p:txBody>
      </p:sp>
      <p:sp>
        <p:nvSpPr>
          <p:cNvPr id="41" name="Text 5">
            <a:extLst>
              <a:ext uri="{FF2B5EF4-FFF2-40B4-BE49-F238E27FC236}">
                <a16:creationId xmlns:a16="http://schemas.microsoft.com/office/drawing/2014/main" id="{23DF0514-F048-91DF-B9F4-42DBEAA98D9A}"/>
              </a:ext>
            </a:extLst>
          </p:cNvPr>
          <p:cNvSpPr/>
          <p:nvPr/>
        </p:nvSpPr>
        <p:spPr>
          <a:xfrm>
            <a:off x="7205541" y="3342561"/>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BMI</a:t>
            </a:r>
            <a:endParaRPr lang="en-US" sz="1950" dirty="0"/>
          </a:p>
        </p:txBody>
      </p:sp>
      <p:sp>
        <p:nvSpPr>
          <p:cNvPr id="42" name="Text 6">
            <a:extLst>
              <a:ext uri="{FF2B5EF4-FFF2-40B4-BE49-F238E27FC236}">
                <a16:creationId xmlns:a16="http://schemas.microsoft.com/office/drawing/2014/main" id="{1AB7D41A-7E33-FC52-B299-8563E520FB1E}"/>
              </a:ext>
            </a:extLst>
          </p:cNvPr>
          <p:cNvSpPr/>
          <p:nvPr/>
        </p:nvSpPr>
        <p:spPr>
          <a:xfrm>
            <a:off x="7205541" y="3788569"/>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Higher BMI correlates with higher diabetes prevalence.</a:t>
            </a:r>
            <a:endParaRPr lang="en-US" sz="1650" dirty="0"/>
          </a:p>
        </p:txBody>
      </p:sp>
      <p:sp>
        <p:nvSpPr>
          <p:cNvPr id="43" name="Shape 7">
            <a:extLst>
              <a:ext uri="{FF2B5EF4-FFF2-40B4-BE49-F238E27FC236}">
                <a16:creationId xmlns:a16="http://schemas.microsoft.com/office/drawing/2014/main" id="{81B9A123-C281-FE89-0E4D-D8A613E22D94}"/>
              </a:ext>
            </a:extLst>
          </p:cNvPr>
          <p:cNvSpPr/>
          <p:nvPr/>
        </p:nvSpPr>
        <p:spPr>
          <a:xfrm>
            <a:off x="6956164" y="4714696"/>
            <a:ext cx="7468553" cy="1221343"/>
          </a:xfrm>
          <a:prstGeom prst="roundRect">
            <a:avLst>
              <a:gd name="adj" fmla="val 2646"/>
            </a:avLst>
          </a:prstGeom>
          <a:solidFill>
            <a:srgbClr val="F3E8E8"/>
          </a:solidFill>
          <a:ln/>
        </p:spPr>
        <p:txBody>
          <a:bodyPr/>
          <a:lstStyle/>
          <a:p>
            <a:endParaRPr lang="en-US" dirty="0"/>
          </a:p>
        </p:txBody>
      </p:sp>
      <p:sp>
        <p:nvSpPr>
          <p:cNvPr id="44" name="Text 8">
            <a:extLst>
              <a:ext uri="{FF2B5EF4-FFF2-40B4-BE49-F238E27FC236}">
                <a16:creationId xmlns:a16="http://schemas.microsoft.com/office/drawing/2014/main" id="{E7B45BBA-F7C8-B8E3-E045-F5AE1DC0B351}"/>
              </a:ext>
            </a:extLst>
          </p:cNvPr>
          <p:cNvSpPr/>
          <p:nvPr/>
        </p:nvSpPr>
        <p:spPr>
          <a:xfrm>
            <a:off x="7205541" y="4779288"/>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GenHlth</a:t>
            </a:r>
            <a:endParaRPr lang="en-US" sz="1950" dirty="0"/>
          </a:p>
        </p:txBody>
      </p:sp>
      <p:sp>
        <p:nvSpPr>
          <p:cNvPr id="45" name="Text 9">
            <a:extLst>
              <a:ext uri="{FF2B5EF4-FFF2-40B4-BE49-F238E27FC236}">
                <a16:creationId xmlns:a16="http://schemas.microsoft.com/office/drawing/2014/main" id="{6C6CD455-3764-B2CA-6B4F-F0184DBB8A75}"/>
              </a:ext>
            </a:extLst>
          </p:cNvPr>
          <p:cNvSpPr/>
          <p:nvPr/>
        </p:nvSpPr>
        <p:spPr>
          <a:xfrm>
            <a:off x="7205541" y="5225296"/>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Self-rated general health impacts diabetes prediction.</a:t>
            </a:r>
            <a:endParaRPr lang="en-US" sz="1650" dirty="0"/>
          </a:p>
        </p:txBody>
      </p:sp>
      <p:sp>
        <p:nvSpPr>
          <p:cNvPr id="46" name="Shape 10">
            <a:extLst>
              <a:ext uri="{FF2B5EF4-FFF2-40B4-BE49-F238E27FC236}">
                <a16:creationId xmlns:a16="http://schemas.microsoft.com/office/drawing/2014/main" id="{F3D03608-DA51-2914-803C-E73FD44BEB09}"/>
              </a:ext>
            </a:extLst>
          </p:cNvPr>
          <p:cNvSpPr/>
          <p:nvPr/>
        </p:nvSpPr>
        <p:spPr>
          <a:xfrm>
            <a:off x="6922172" y="6171175"/>
            <a:ext cx="7468553" cy="1221343"/>
          </a:xfrm>
          <a:prstGeom prst="roundRect">
            <a:avLst>
              <a:gd name="adj" fmla="val 2646"/>
            </a:avLst>
          </a:prstGeom>
          <a:solidFill>
            <a:srgbClr val="F3E8E8"/>
          </a:solidFill>
          <a:ln/>
        </p:spPr>
        <p:txBody>
          <a:bodyPr/>
          <a:lstStyle/>
          <a:p>
            <a:endParaRPr lang="en-US"/>
          </a:p>
        </p:txBody>
      </p:sp>
      <p:sp>
        <p:nvSpPr>
          <p:cNvPr id="47" name="Text 11">
            <a:extLst>
              <a:ext uri="{FF2B5EF4-FFF2-40B4-BE49-F238E27FC236}">
                <a16:creationId xmlns:a16="http://schemas.microsoft.com/office/drawing/2014/main" id="{A2AEF74A-78E1-9BA1-A35A-8399C3C045BA}"/>
              </a:ext>
            </a:extLst>
          </p:cNvPr>
          <p:cNvSpPr/>
          <p:nvPr/>
        </p:nvSpPr>
        <p:spPr>
          <a:xfrm>
            <a:off x="7205541" y="6216015"/>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DiffWalk</a:t>
            </a:r>
            <a:endParaRPr lang="en-US" sz="1950" dirty="0"/>
          </a:p>
        </p:txBody>
      </p:sp>
      <p:sp>
        <p:nvSpPr>
          <p:cNvPr id="48" name="Text 12">
            <a:extLst>
              <a:ext uri="{FF2B5EF4-FFF2-40B4-BE49-F238E27FC236}">
                <a16:creationId xmlns:a16="http://schemas.microsoft.com/office/drawing/2014/main" id="{613B6D97-2A37-3BEE-751F-CCAB88AF779E}"/>
              </a:ext>
            </a:extLst>
          </p:cNvPr>
          <p:cNvSpPr/>
          <p:nvPr/>
        </p:nvSpPr>
        <p:spPr>
          <a:xfrm>
            <a:off x="7205541" y="6662023"/>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Walking difficulty is a major risk indicator.</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EBE2F8-74C9-966B-EDEA-7037E240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330" y="1"/>
            <a:ext cx="12618292" cy="820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5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TotalTime>
  <Words>968</Words>
  <Application>Microsoft Office PowerPoint</Application>
  <PresentationFormat>Custom</PresentationFormat>
  <Paragraphs>152</Paragraphs>
  <Slides>18</Slides>
  <Notes>9</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Nandini Devalla</cp:lastModifiedBy>
  <cp:revision>451</cp:revision>
  <dcterms:created xsi:type="dcterms:W3CDTF">2025-03-03T23:36:20Z</dcterms:created>
  <dcterms:modified xsi:type="dcterms:W3CDTF">2025-03-04T03:15:22Z</dcterms:modified>
</cp:coreProperties>
</file>